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68" r:id="rId3"/>
    <p:sldId id="259" r:id="rId4"/>
    <p:sldId id="267" r:id="rId5"/>
    <p:sldId id="260" r:id="rId6"/>
    <p:sldId id="257" r:id="rId7"/>
    <p:sldId id="270" r:id="rId8"/>
    <p:sldId id="263" r:id="rId9"/>
    <p:sldId id="271" r:id="rId10"/>
    <p:sldId id="272" r:id="rId11"/>
    <p:sldId id="269"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C2D5"/>
    <a:srgbClr val="1E3563"/>
    <a:srgbClr val="F06744"/>
    <a:srgbClr val="F15560"/>
    <a:srgbClr val="F69408"/>
    <a:srgbClr val="3A60B7"/>
    <a:srgbClr val="274B66"/>
    <a:srgbClr val="ED542E"/>
    <a:srgbClr val="9EC6E9"/>
    <a:srgbClr val="CCE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91" d="100"/>
          <a:sy n="91" d="100"/>
        </p:scale>
        <p:origin x="108" y="228"/>
      </p:cViewPr>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F7B67-0D55-884F-9B8D-F9AC732E7EE8}" type="datetimeFigureOut">
              <a:rPr kumimoji="1" lang="ja-JP" altLang="en-US" smtClean="0"/>
              <a:t>2024/7/9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26154-9C37-594B-88F0-164D3C48EF6C}" type="slidenum">
              <a:rPr kumimoji="1" lang="ja-JP" altLang="en-US" smtClean="0"/>
              <a:t>‹#›</a:t>
            </a:fld>
            <a:endParaRPr kumimoji="1" lang="ja-JP" altLang="en-US"/>
          </a:p>
        </p:txBody>
      </p:sp>
    </p:spTree>
    <p:extLst>
      <p:ext uri="{BB962C8B-B14F-4D97-AF65-F5344CB8AC3E}">
        <p14:creationId xmlns:p14="http://schemas.microsoft.com/office/powerpoint/2010/main" val="22904980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D126154-9C37-594B-88F0-164D3C48EF6C}" type="slidenum">
              <a:rPr kumimoji="1" lang="ja-JP" altLang="en-US" smtClean="0"/>
              <a:t>7</a:t>
            </a:fld>
            <a:endParaRPr kumimoji="1" lang="ja-JP" altLang="en-US"/>
          </a:p>
        </p:txBody>
      </p:sp>
    </p:spTree>
    <p:extLst>
      <p:ext uri="{BB962C8B-B14F-4D97-AF65-F5344CB8AC3E}">
        <p14:creationId xmlns:p14="http://schemas.microsoft.com/office/powerpoint/2010/main" val="75336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1F418-0387-658D-96F2-16F08629D1E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E394C67-143A-5EBE-DA0A-934BC65C2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838746B-765C-DB29-481C-79E0D5BFAD7A}"/>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458B23FD-C43D-1CE5-164D-44F336CBC6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159EFC-0518-6421-B4BB-247A9CC1F7C6}"/>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168968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BFF3F-E1E0-A562-ACBA-AF57CEF67C7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F6DD8A-043F-5A59-E74E-4C0F1FA6083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478998-9AB0-811E-ECC6-8800F0A79CE6}"/>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84BA9ADD-EDFF-4958-693E-18E04427A9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6B56BA-FB5A-0B3C-FAF9-295FB7AFC735}"/>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16211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7AB58C-BEE0-91EB-D96B-FC4F6E3B4B7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AD91E7-FE97-E56D-21D0-9EDCA8C5E3C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C3B3DE-9085-ED7B-74E1-FABDB6FB0AB1}"/>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5C951DEB-D919-B624-8656-8F6D22B4EA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7C48D0-7C0F-0962-38DB-F272D06FA5BE}"/>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428624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1" i="0">
                <a:solidFill>
                  <a:schemeClr val="bg1"/>
                </a:solidFill>
                <a:latin typeface="Microsoft JhengHei"/>
                <a:cs typeface="Microsoft JhengHe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2838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Microsoft JhengHei"/>
                <a:cs typeface="Microsoft JhengHe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167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Microsoft JhengHei"/>
                <a:cs typeface="Microsoft JhengHe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7835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1734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296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CB52F-157B-C607-E04C-9AC8AEE538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A3ADD8-A6AF-50D4-175F-19891DC351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C0EFCB-814F-4088-57E7-B40B7B5B8AF2}"/>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99BD7733-34F6-83EB-F7FE-D71C3ED7A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613CBF-8CF3-3D53-411B-EC4DAB1C84E7}"/>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365179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D946F-55DE-A98F-FC42-7508C325B4B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B52A6B-AC59-D991-FEE9-871367F5B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259CFE-797E-72AB-124F-9A78EBB32251}"/>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CED98A93-A3CF-C4D9-9076-36AB70D114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26EDD7-D2CA-8655-9676-A4B4BB13F847}"/>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95940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DA073-E8AC-98E5-B2F6-CD04999A83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DDEF72-FF09-F9F4-8011-93136ED085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6FBE54-A8E3-0833-A9A0-1604A8C4144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F05C12B-08CA-0313-C59E-EB0381F27699}"/>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6" name="フッター プレースホルダー 5">
            <a:extLst>
              <a:ext uri="{FF2B5EF4-FFF2-40B4-BE49-F238E27FC236}">
                <a16:creationId xmlns:a16="http://schemas.microsoft.com/office/drawing/2014/main" id="{BD0E0E47-C700-7265-81D0-6E5586A2B5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74E99F-F99D-99C7-C13D-FEAD81443D48}"/>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172968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67454E-B9B9-8EA6-C1EB-7434267F69B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8D1FE8-B52B-129D-678E-40D7248FB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386C390-C851-9E8B-6E61-67484B15026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EBA7F9A-EC63-61E3-ABAF-13FE5C823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322032-1148-0378-1FD9-89E34487F3D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FEEC0FC-D573-4E31-7061-8F506AE2E987}"/>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8" name="フッター プレースホルダー 7">
            <a:extLst>
              <a:ext uri="{FF2B5EF4-FFF2-40B4-BE49-F238E27FC236}">
                <a16:creationId xmlns:a16="http://schemas.microsoft.com/office/drawing/2014/main" id="{C338A219-B585-89CE-0760-141716A3E0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CF85065-7355-8D7B-87DA-6078750310DF}"/>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366279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789F0-97C7-E70B-88DD-7262F96390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7F80877-22B7-E197-5E57-23E4ACF2D4E4}"/>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4" name="フッター プレースホルダー 3">
            <a:extLst>
              <a:ext uri="{FF2B5EF4-FFF2-40B4-BE49-F238E27FC236}">
                <a16:creationId xmlns:a16="http://schemas.microsoft.com/office/drawing/2014/main" id="{B9D915B2-FB0D-4996-A92A-B50BA0DEDB6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85C909-5BF4-4D6A-EDFC-2B39A2DFB93B}"/>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189553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592886-F3EF-A635-A221-27F795EFA806}"/>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3" name="フッター プレースホルダー 2">
            <a:extLst>
              <a:ext uri="{FF2B5EF4-FFF2-40B4-BE49-F238E27FC236}">
                <a16:creationId xmlns:a16="http://schemas.microsoft.com/office/drawing/2014/main" id="{2EB8F6E2-227F-CB35-327A-9A8324C5D83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39427A-576E-A979-A2BF-162C40087F52}"/>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193022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DC8F2-A5D3-990F-8F1C-4868808E89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B31942-E41C-F332-93A8-B401071AF1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75E1DC5-4EDC-888F-53E2-C5962293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E85FAD-7B8B-25A6-F2B9-649ABAE5F628}"/>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6" name="フッター プレースホルダー 5">
            <a:extLst>
              <a:ext uri="{FF2B5EF4-FFF2-40B4-BE49-F238E27FC236}">
                <a16:creationId xmlns:a16="http://schemas.microsoft.com/office/drawing/2014/main" id="{2D590F6D-9D9A-2359-44C9-D1B9BFB721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BBC4B9-BE7C-2C82-3BBA-0BF0F7279F0D}"/>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208453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4D24AB-7973-D6DE-CA4E-6BF12B44E0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ED3F09-F124-7840-CD50-740F78EAF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802504-9F4C-2564-B25C-5BC5A77AB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6C967D-3AE0-8E58-0EBE-6D758E96B42A}"/>
              </a:ext>
            </a:extLst>
          </p:cNvPr>
          <p:cNvSpPr>
            <a:spLocks noGrp="1"/>
          </p:cNvSpPr>
          <p:nvPr>
            <p:ph type="dt" sz="half" idx="10"/>
          </p:nvPr>
        </p:nvSpPr>
        <p:spPr/>
        <p:txBody>
          <a:bodyPr/>
          <a:lstStyle/>
          <a:p>
            <a:fld id="{9F4389C6-7767-C74C-82A1-8F90012A19FE}" type="datetimeFigureOut">
              <a:rPr kumimoji="1" lang="ja-JP" altLang="en-US" smtClean="0"/>
              <a:t>2024/7/9</a:t>
            </a:fld>
            <a:endParaRPr kumimoji="1" lang="ja-JP" altLang="en-US"/>
          </a:p>
        </p:txBody>
      </p:sp>
      <p:sp>
        <p:nvSpPr>
          <p:cNvPr id="6" name="フッター プレースホルダー 5">
            <a:extLst>
              <a:ext uri="{FF2B5EF4-FFF2-40B4-BE49-F238E27FC236}">
                <a16:creationId xmlns:a16="http://schemas.microsoft.com/office/drawing/2014/main" id="{4C73344F-8A05-044A-76E4-A966FE891E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3A97F1-5534-F9B9-2E7D-B501969D5761}"/>
              </a:ext>
            </a:extLst>
          </p:cNvPr>
          <p:cNvSpPr>
            <a:spLocks noGrp="1"/>
          </p:cNvSpPr>
          <p:nvPr>
            <p:ph type="sldNum" sz="quarter" idx="12"/>
          </p:nvPr>
        </p:nvSpPr>
        <p:spPr/>
        <p:txBody>
          <a:body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382072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B76996E-A939-423B-A8D0-D8E4EF8DF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3744AC-1C78-2016-B302-E0F76407D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91D33A-16C8-E0A3-0CA9-65E98CD06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389C6-7767-C74C-82A1-8F90012A19FE}" type="datetimeFigureOut">
              <a:rPr kumimoji="1" lang="ja-JP" altLang="en-US" smtClean="0"/>
              <a:t>2024/7/9</a:t>
            </a:fld>
            <a:endParaRPr kumimoji="1" lang="ja-JP" altLang="en-US"/>
          </a:p>
        </p:txBody>
      </p:sp>
      <p:sp>
        <p:nvSpPr>
          <p:cNvPr id="5" name="フッター プレースホルダー 4">
            <a:extLst>
              <a:ext uri="{FF2B5EF4-FFF2-40B4-BE49-F238E27FC236}">
                <a16:creationId xmlns:a16="http://schemas.microsoft.com/office/drawing/2014/main" id="{62EA3920-4D2F-2A17-1853-9748B0C00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37F669-D5BE-5DFC-B349-327E8BCDF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1A43-D907-5846-B3B2-9860F6979175}" type="slidenum">
              <a:rPr kumimoji="1" lang="ja-JP" altLang="en-US" smtClean="0"/>
              <a:t>‹#›</a:t>
            </a:fld>
            <a:endParaRPr kumimoji="1" lang="ja-JP" altLang="en-US"/>
          </a:p>
        </p:txBody>
      </p:sp>
    </p:spTree>
    <p:extLst>
      <p:ext uri="{BB962C8B-B14F-4D97-AF65-F5344CB8AC3E}">
        <p14:creationId xmlns:p14="http://schemas.microsoft.com/office/powerpoint/2010/main" val="255957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8440" y="257555"/>
            <a:ext cx="4343400" cy="330200"/>
          </a:xfrm>
          <a:prstGeom prst="rect">
            <a:avLst/>
          </a:prstGeom>
        </p:spPr>
        <p:txBody>
          <a:bodyPr wrap="square" lIns="0" tIns="0" rIns="0" bIns="0">
            <a:spAutoFit/>
          </a:bodyPr>
          <a:lstStyle>
            <a:lvl1pPr>
              <a:defRPr sz="2000" b="1" i="0">
                <a:solidFill>
                  <a:schemeClr val="bg1"/>
                </a:solidFill>
                <a:latin typeface="Microsoft JhengHei"/>
                <a:cs typeface="Microsoft JhengHei"/>
              </a:defRPr>
            </a:lvl1pPr>
          </a:lstStyle>
          <a:p>
            <a:endParaRPr/>
          </a:p>
        </p:txBody>
      </p:sp>
      <p:sp>
        <p:nvSpPr>
          <p:cNvPr id="3" name="Holder 3"/>
          <p:cNvSpPr>
            <a:spLocks noGrp="1"/>
          </p:cNvSpPr>
          <p:nvPr>
            <p:ph type="body" idx="1"/>
          </p:nvPr>
        </p:nvSpPr>
        <p:spPr>
          <a:xfrm>
            <a:off x="725909" y="1042221"/>
            <a:ext cx="10402570" cy="3119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60375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BA7ZYhCJplc?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9.png"/><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video" Target="https://www.youtube.com/embed/0Pae6sWvMrc?feature=oembed"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44DC95F8-0DC3-4389-B1E3-011996C5B6CA}"/>
              </a:ext>
            </a:extLst>
          </p:cNvPr>
          <p:cNvSpPr/>
          <p:nvPr/>
        </p:nvSpPr>
        <p:spPr>
          <a:xfrm>
            <a:off x="-10886" y="2438398"/>
            <a:ext cx="12192000" cy="877569"/>
          </a:xfrm>
          <a:custGeom>
            <a:avLst/>
            <a:gdLst/>
            <a:ahLst/>
            <a:cxnLst/>
            <a:rect l="l" t="t" r="r" b="b"/>
            <a:pathLst>
              <a:path w="12192000" h="877569">
                <a:moveTo>
                  <a:pt x="12192000" y="0"/>
                </a:moveTo>
                <a:lnTo>
                  <a:pt x="0" y="0"/>
                </a:lnTo>
                <a:lnTo>
                  <a:pt x="0" y="877329"/>
                </a:lnTo>
                <a:lnTo>
                  <a:pt x="12192000" y="877329"/>
                </a:lnTo>
                <a:lnTo>
                  <a:pt x="12192000" y="0"/>
                </a:lnTo>
                <a:close/>
              </a:path>
            </a:pathLst>
          </a:custGeom>
          <a:solidFill>
            <a:srgbClr val="ED542E">
              <a:alpha val="901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8">
            <a:extLst>
              <a:ext uri="{FF2B5EF4-FFF2-40B4-BE49-F238E27FC236}">
                <a16:creationId xmlns:a16="http://schemas.microsoft.com/office/drawing/2014/main" id="{2A2F56DA-7566-4C10-8475-089D754D000C}"/>
              </a:ext>
            </a:extLst>
          </p:cNvPr>
          <p:cNvSpPr txBox="1">
            <a:spLocks noGrp="1"/>
          </p:cNvSpPr>
          <p:nvPr>
            <p:ph type="title"/>
          </p:nvPr>
        </p:nvSpPr>
        <p:spPr>
          <a:xfrm>
            <a:off x="2520834" y="2562993"/>
            <a:ext cx="7150327" cy="628377"/>
          </a:xfrm>
          <a:prstGeom prst="rect">
            <a:avLst/>
          </a:prstGeom>
        </p:spPr>
        <p:txBody>
          <a:bodyPr vert="horz" wrap="square" lIns="0" tIns="12700" rIns="0" bIns="0" rtlCol="0">
            <a:spAutoFit/>
          </a:bodyPr>
          <a:lstStyle/>
          <a:p>
            <a:pPr marL="12700" algn="ctr">
              <a:lnSpc>
                <a:spcPct val="100000"/>
              </a:lnSpc>
              <a:spcBef>
                <a:spcPts val="100"/>
              </a:spcBef>
            </a:pPr>
            <a:r>
              <a:rPr dirty="0" err="1"/>
              <a:t>声のエンディングノート</a:t>
            </a:r>
            <a:r>
              <a:rPr lang="en-US" altLang="ja-JP" dirty="0"/>
              <a:t> </a:t>
            </a:r>
            <a:r>
              <a:rPr dirty="0" err="1"/>
              <a:t>そらのカケラ</a:t>
            </a:r>
            <a:r>
              <a:rPr spc="-160" dirty="0"/>
              <a:t>®</a:t>
            </a:r>
            <a:br>
              <a:rPr lang="en-US" spc="-160" dirty="0"/>
            </a:br>
            <a:r>
              <a:rPr lang="ja-JP" altLang="en-US" spc="-160" dirty="0"/>
              <a:t>相続</a:t>
            </a:r>
            <a:r>
              <a:rPr lang="ja-JP" altLang="en-US" spc="-5" dirty="0"/>
              <a:t>集客ツールとしてご検討の企業様・士業様へのご案内</a:t>
            </a:r>
            <a:endParaRPr spc="-5" dirty="0"/>
          </a:p>
        </p:txBody>
      </p:sp>
      <p:sp>
        <p:nvSpPr>
          <p:cNvPr id="6" name="テキスト ボックス 5">
            <a:extLst>
              <a:ext uri="{FF2B5EF4-FFF2-40B4-BE49-F238E27FC236}">
                <a16:creationId xmlns:a16="http://schemas.microsoft.com/office/drawing/2014/main" id="{354401B7-09C3-4B4E-ACB3-8D80B1F2C6BF}"/>
              </a:ext>
            </a:extLst>
          </p:cNvPr>
          <p:cNvSpPr txBox="1"/>
          <p:nvPr/>
        </p:nvSpPr>
        <p:spPr>
          <a:xfrm>
            <a:off x="4734087" y="4876800"/>
            <a:ext cx="27238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t>株式会社アイアールシー</a:t>
            </a:r>
          </a:p>
        </p:txBody>
      </p:sp>
    </p:spTree>
    <p:extLst>
      <p:ext uri="{BB962C8B-B14F-4D97-AF65-F5344CB8AC3E}">
        <p14:creationId xmlns:p14="http://schemas.microsoft.com/office/powerpoint/2010/main" val="263592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2192000" cy="877569"/>
          </a:xfrm>
          <a:custGeom>
            <a:avLst/>
            <a:gdLst/>
            <a:ahLst/>
            <a:cxnLst/>
            <a:rect l="l" t="t" r="r" b="b"/>
            <a:pathLst>
              <a:path w="12192000" h="877569">
                <a:moveTo>
                  <a:pt x="12192000" y="0"/>
                </a:moveTo>
                <a:lnTo>
                  <a:pt x="0" y="0"/>
                </a:lnTo>
                <a:lnTo>
                  <a:pt x="0" y="877329"/>
                </a:lnTo>
                <a:lnTo>
                  <a:pt x="12192000" y="877329"/>
                </a:lnTo>
                <a:lnTo>
                  <a:pt x="12192000" y="0"/>
                </a:lnTo>
                <a:close/>
              </a:path>
            </a:pathLst>
          </a:custGeom>
          <a:solidFill>
            <a:srgbClr val="ED542E">
              <a:alpha val="901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図 13">
            <a:extLst>
              <a:ext uri="{FF2B5EF4-FFF2-40B4-BE49-F238E27FC236}">
                <a16:creationId xmlns:a16="http://schemas.microsoft.com/office/drawing/2014/main" id="{ADFDB438-3DF5-4784-8C38-418A3946C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28" y="3150363"/>
            <a:ext cx="1502474" cy="1738577"/>
          </a:xfrm>
          <a:prstGeom prst="rect">
            <a:avLst/>
          </a:prstGeom>
        </p:spPr>
      </p:pic>
      <p:sp>
        <p:nvSpPr>
          <p:cNvPr id="15" name="テキスト ボックス 14">
            <a:extLst>
              <a:ext uri="{FF2B5EF4-FFF2-40B4-BE49-F238E27FC236}">
                <a16:creationId xmlns:a16="http://schemas.microsoft.com/office/drawing/2014/main" id="{190D804B-DB50-4F17-9D24-8DC08DE38D4A}"/>
              </a:ext>
            </a:extLst>
          </p:cNvPr>
          <p:cNvSpPr txBox="1"/>
          <p:nvPr/>
        </p:nvSpPr>
        <p:spPr>
          <a:xfrm>
            <a:off x="3395825" y="2338046"/>
            <a:ext cx="7366119" cy="13849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sysClr val="windowText" lastClr="000000"/>
                </a:solidFill>
                <a:effectLst/>
                <a:uLnTx/>
                <a:uFillTx/>
                <a:latin typeface="M PLUS 1  Code Medium" pitchFamily="2" charset="-128"/>
                <a:ea typeface="M PLUS 1  Code Medium" pitchFamily="2" charset="-128"/>
              </a:rPr>
              <a:t>ご料金・パッケージ内容などの詳しい内容は</a:t>
            </a:r>
            <a:endParaRPr kumimoji="1" lang="en-US" altLang="ja-JP" sz="2800" b="0" i="0" u="none" strike="noStrike" kern="0" cap="none" spc="0" normalizeH="0" baseline="0" noProof="0" dirty="0">
              <a:ln>
                <a:noFill/>
              </a:ln>
              <a:solidFill>
                <a:sysClr val="windowText" lastClr="000000"/>
              </a:solidFill>
              <a:effectLst/>
              <a:uLnTx/>
              <a:uFillTx/>
              <a:latin typeface="M PLUS 1  Code Medium" pitchFamily="2" charset="-128"/>
              <a:ea typeface="M PLUS 1  Code Medium" pitchFamily="2"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sysClr val="windowText" lastClr="000000"/>
                </a:solidFill>
                <a:effectLst/>
                <a:uLnTx/>
                <a:uFillTx/>
                <a:latin typeface="M PLUS 1  Code Medium" pitchFamily="2" charset="-128"/>
                <a:ea typeface="M PLUS 1  Code Medium" pitchFamily="2" charset="-128"/>
              </a:rPr>
              <a:t>株式会社アイアールシー　そらのカケラ</a:t>
            </a:r>
            <a:r>
              <a:rPr kumimoji="1" lang="en-US" altLang="ja-JP" sz="2800" b="0" i="0" u="none" strike="noStrike" kern="0" cap="none" spc="0" normalizeH="0" baseline="0" noProof="0" dirty="0">
                <a:ln>
                  <a:noFill/>
                </a:ln>
                <a:solidFill>
                  <a:sysClr val="windowText" lastClr="000000"/>
                </a:solidFill>
                <a:effectLst/>
                <a:uLnTx/>
                <a:uFillTx/>
                <a:latin typeface="M PLUS 1  Code Medium" pitchFamily="2" charset="-128"/>
                <a:ea typeface="M PLUS 1  Code Medium" pitchFamily="2"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sysClr val="windowText" lastClr="000000"/>
                </a:solidFill>
                <a:effectLst/>
                <a:uLnTx/>
                <a:uFillTx/>
                <a:latin typeface="M PLUS 1  Code Medium" pitchFamily="2" charset="-128"/>
                <a:ea typeface="M PLUS 1  Code Medium" pitchFamily="2" charset="-128"/>
              </a:rPr>
              <a:t>担当までお問い合わせください。</a:t>
            </a:r>
          </a:p>
        </p:txBody>
      </p:sp>
      <p:sp>
        <p:nvSpPr>
          <p:cNvPr id="16" name="テキスト ボックス 15">
            <a:extLst>
              <a:ext uri="{FF2B5EF4-FFF2-40B4-BE49-F238E27FC236}">
                <a16:creationId xmlns:a16="http://schemas.microsoft.com/office/drawing/2014/main" id="{39F67A47-F33F-4991-A0DD-3DBA139EAE86}"/>
              </a:ext>
            </a:extLst>
          </p:cNvPr>
          <p:cNvSpPr txBox="1"/>
          <p:nvPr/>
        </p:nvSpPr>
        <p:spPr>
          <a:xfrm>
            <a:off x="3521949" y="3906263"/>
            <a:ext cx="6114174" cy="9541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t>TEL</a:t>
            </a:r>
            <a:r>
              <a:rPr kumimoji="1" lang="ja-JP" altLang="en-US"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t>　</a:t>
            </a:r>
            <a:r>
              <a:rPr kumimoji="1" lang="en-US" altLang="ja-JP"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t>044-820-0373</a:t>
            </a:r>
            <a:r>
              <a:rPr kumimoji="1" lang="ja-JP" altLang="en-US"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t>（代表）</a:t>
            </a:r>
            <a:br>
              <a:rPr kumimoji="1" lang="en-US" altLang="ja-JP"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br>
            <a:r>
              <a:rPr kumimoji="1" lang="en-US" altLang="ja-JP"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rPr>
              <a:t>Mail    neverending@rakukicho.jp</a:t>
            </a:r>
            <a:endParaRPr kumimoji="1" lang="ja-JP" altLang="en-US" sz="2800" b="0" i="0" u="none" strike="noStrike" kern="0" cap="none" spc="0" normalizeH="0" baseline="0" noProof="0" dirty="0">
              <a:ln>
                <a:noFill/>
              </a:ln>
              <a:solidFill>
                <a:sysClr val="windowText" lastClr="000000"/>
              </a:solidFill>
              <a:effectLst/>
              <a:uLnTx/>
              <a:uFillTx/>
              <a:latin typeface="M PLUS 2 ExtraBold" pitchFamily="2" charset="-128"/>
              <a:ea typeface="M PLUS 2 ExtraBold" pitchFamily="2" charset="-128"/>
            </a:endParaRPr>
          </a:p>
        </p:txBody>
      </p:sp>
      <p:pic>
        <p:nvPicPr>
          <p:cNvPr id="10" name="Picture 2" descr="三本線イラスト｜無料イラスト・フリー素材なら「イラストAC」">
            <a:extLst>
              <a:ext uri="{FF2B5EF4-FFF2-40B4-BE49-F238E27FC236}">
                <a16:creationId xmlns:a16="http://schemas.microsoft.com/office/drawing/2014/main" id="{17F39DAC-004B-44F5-AF26-BF20785F05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6471" y1="43529" x2="46471" y2="43529"/>
                        <a14:foregroundMark x1="29706" y1="85882" x2="29706" y2="85882"/>
                        <a14:foregroundMark x1="25882" y1="75000" x2="25882" y2="75000"/>
                      </a14:backgroundRemoval>
                    </a14:imgEffect>
                  </a14:imgLayer>
                </a14:imgProps>
              </a:ext>
              <a:ext uri="{28A0092B-C50C-407E-A947-70E740481C1C}">
                <a14:useLocalDpi xmlns:a14="http://schemas.microsoft.com/office/drawing/2010/main" val="0"/>
              </a:ext>
            </a:extLst>
          </a:blip>
          <a:srcRect/>
          <a:stretch>
            <a:fillRect/>
          </a:stretch>
        </p:blipFill>
        <p:spPr bwMode="auto">
          <a:xfrm rot="796165" flipH="1">
            <a:off x="9935846" y="219513"/>
            <a:ext cx="258057" cy="25805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2AC77CB-BCDD-EC04-B60F-D2E724266ED6}"/>
              </a:ext>
            </a:extLst>
          </p:cNvPr>
          <p:cNvSpPr txBox="1"/>
          <p:nvPr/>
        </p:nvSpPr>
        <p:spPr>
          <a:xfrm>
            <a:off x="1879140" y="238729"/>
            <a:ext cx="8433719" cy="400110"/>
          </a:xfrm>
          <a:prstGeom prst="rect">
            <a:avLst/>
          </a:prstGeom>
          <a:noFill/>
        </p:spPr>
        <p:txBody>
          <a:bodyPr wrap="none" rtlCol="0">
            <a:spAutoFit/>
          </a:bodyPr>
          <a:lstStyle/>
          <a:p>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 そら</a:t>
            </a:r>
            <a:r>
              <a:rPr kumimoji="1" lang="ja-JP" altLang="en-US" sz="2000" b="1" dirty="0" err="1">
                <a:solidFill>
                  <a:schemeClr val="bg1"/>
                </a:solidFill>
                <a:latin typeface="Tsukushi A Round Gothic Bold" panose="02020400000000000000" pitchFamily="18" charset="-128"/>
                <a:ea typeface="Tsukushi A Round Gothic Bold" panose="02020400000000000000" pitchFamily="18" charset="-128"/>
              </a:rPr>
              <a:t>の</a:t>
            </a:r>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カケラ</a:t>
            </a:r>
            <a:r>
              <a:rPr lang="en-US" altLang="ja-JP"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000" b="1" kern="100" dirty="0">
                <a:solidFill>
                  <a:schemeClr val="bg1"/>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ご利用を是非ご検討ください</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9" name="テキスト ボックス 8">
            <a:extLst>
              <a:ext uri="{FF2B5EF4-FFF2-40B4-BE49-F238E27FC236}">
                <a16:creationId xmlns:a16="http://schemas.microsoft.com/office/drawing/2014/main" id="{A9EA810D-5207-F838-4521-B1CE33F72D8D}"/>
              </a:ext>
            </a:extLst>
          </p:cNvPr>
          <p:cNvSpPr txBox="1"/>
          <p:nvPr/>
        </p:nvSpPr>
        <p:spPr>
          <a:xfrm>
            <a:off x="183930" y="1489182"/>
            <a:ext cx="11824138" cy="461665"/>
          </a:xfrm>
          <a:prstGeom prst="rect">
            <a:avLst/>
          </a:prstGeom>
          <a:noFill/>
        </p:spPr>
        <p:txBody>
          <a:bodyPr wrap="square">
            <a:spAutoFit/>
          </a:bodyPr>
          <a:lstStyle/>
          <a:p>
            <a:r>
              <a:rPr lang="ja-JP" altLang="en-US" sz="2400" spc="-160" dirty="0">
                <a:solidFill>
                  <a:srgbClr val="00B0F0"/>
                </a:solidFill>
                <a:latin typeface="M PLUS 2 ExtraBold" pitchFamily="2" charset="-128"/>
                <a:ea typeface="M PLUS 2 ExtraBold" pitchFamily="2" charset="-128"/>
              </a:rPr>
              <a:t>ここまでご覧いただき、相続</a:t>
            </a:r>
            <a:r>
              <a:rPr lang="ja-JP" altLang="en-US" sz="2400" spc="-5" dirty="0">
                <a:solidFill>
                  <a:srgbClr val="00B0F0"/>
                </a:solidFill>
                <a:latin typeface="M PLUS 2 ExtraBold" pitchFamily="2" charset="-128"/>
                <a:ea typeface="M PLUS 2 ExtraBold" pitchFamily="2" charset="-128"/>
              </a:rPr>
              <a:t>集客ツールとしてご利用をご検討いただけた士業・企業様</a:t>
            </a:r>
            <a:endParaRPr lang="ja-JP" altLang="en-US" sz="2400" dirty="0">
              <a:solidFill>
                <a:srgbClr val="00B0F0"/>
              </a:solidFill>
              <a:latin typeface="M PLUS 2 ExtraBold" pitchFamily="2" charset="-128"/>
              <a:ea typeface="M PLUS 2 ExtraBold" pitchFamily="2" charset="-128"/>
            </a:endParaRPr>
          </a:p>
        </p:txBody>
      </p:sp>
      <p:pic>
        <p:nvPicPr>
          <p:cNvPr id="11" name="グラフィックス 10" descr="バッジ: チェックマーク 1 単色塗りつぶし">
            <a:extLst>
              <a:ext uri="{FF2B5EF4-FFF2-40B4-BE49-F238E27FC236}">
                <a16:creationId xmlns:a16="http://schemas.microsoft.com/office/drawing/2014/main" id="{CD3931F8-9A7A-0DC8-D31B-156BB85413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598" y="2437340"/>
            <a:ext cx="401009" cy="401009"/>
          </a:xfrm>
          <a:prstGeom prst="rect">
            <a:avLst/>
          </a:prstGeom>
        </p:spPr>
      </p:pic>
    </p:spTree>
    <p:extLst>
      <p:ext uri="{BB962C8B-B14F-4D97-AF65-F5344CB8AC3E}">
        <p14:creationId xmlns:p14="http://schemas.microsoft.com/office/powerpoint/2010/main" val="288767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D50E83B-BAF2-7B65-E24E-9898AB43CC76}"/>
              </a:ext>
            </a:extLst>
          </p:cNvPr>
          <p:cNvSpPr/>
          <p:nvPr/>
        </p:nvSpPr>
        <p:spPr>
          <a:xfrm>
            <a:off x="753762" y="2375670"/>
            <a:ext cx="10540314" cy="2540536"/>
          </a:xfrm>
          <a:prstGeom prst="rect">
            <a:avLst/>
          </a:prstGeom>
          <a:solidFill>
            <a:schemeClr val="bg1">
              <a:lumMod val="50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6D3E47C-5913-4810-FA45-468720FFC89E}"/>
              </a:ext>
            </a:extLst>
          </p:cNvPr>
          <p:cNvSpPr/>
          <p:nvPr/>
        </p:nvSpPr>
        <p:spPr>
          <a:xfrm>
            <a:off x="0" y="5135085"/>
            <a:ext cx="12192000" cy="1266863"/>
          </a:xfrm>
          <a:prstGeom prst="rect">
            <a:avLst/>
          </a:prstGeom>
          <a:solidFill>
            <a:srgbClr val="ED542E">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0" y="0"/>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0F032-8CC9-E2EE-3C09-93949C1C3FEE}"/>
              </a:ext>
            </a:extLst>
          </p:cNvPr>
          <p:cNvSpPr txBox="1"/>
          <p:nvPr/>
        </p:nvSpPr>
        <p:spPr>
          <a:xfrm>
            <a:off x="2823309" y="195601"/>
            <a:ext cx="6545382" cy="461665"/>
          </a:xfrm>
          <a:prstGeom prst="rect">
            <a:avLst/>
          </a:prstGeom>
          <a:noFill/>
        </p:spPr>
        <p:txBody>
          <a:bodyPr wrap="none" rtlCol="0">
            <a:spAutoFit/>
          </a:bodyPr>
          <a:lstStyle/>
          <a:p>
            <a:r>
              <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a:t>
            </a:r>
            <a:r>
              <a:rPr lang="ja-JP" altLang="en-US" sz="2400" b="1" dirty="0">
                <a:solidFill>
                  <a:schemeClr val="bg1"/>
                </a:solidFill>
                <a:latin typeface="Tsukushi A Round Gothic Bold" panose="02020400000000000000" pitchFamily="18" charset="-128"/>
                <a:ea typeface="Tsukushi A Round Gothic Bold" panose="02020400000000000000" pitchFamily="18" charset="-128"/>
              </a:rPr>
              <a:t> </a:t>
            </a:r>
            <a:r>
              <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rPr>
              <a:t>そらのカケラ</a:t>
            </a:r>
            <a:r>
              <a:rPr kumimoji="1" lang="en-US" altLang="ja-JP" sz="2400" b="1" dirty="0">
                <a:solidFill>
                  <a:schemeClr val="bg1"/>
                </a:solidFill>
                <a:latin typeface="Tsukushi A Round Gothic Bold" panose="02020400000000000000" pitchFamily="18" charset="-128"/>
                <a:ea typeface="Tsukushi A Round Gothic Bold" panose="02020400000000000000" pitchFamily="18" charset="-128"/>
              </a:rPr>
              <a:t>®️</a:t>
            </a:r>
            <a:r>
              <a:rPr lang="ja-JP" altLang="en-US" sz="2400" b="1" dirty="0">
                <a:solidFill>
                  <a:schemeClr val="bg1"/>
                </a:solidFill>
                <a:latin typeface="Tsukushi A Round Gothic Bold" panose="02020400000000000000" pitchFamily="18" charset="-128"/>
                <a:ea typeface="Tsukushi A Round Gothic Bold" panose="02020400000000000000" pitchFamily="18" charset="-128"/>
              </a:rPr>
              <a:t>とは？</a:t>
            </a:r>
            <a:endPar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5" name="テキスト ボックス 4">
            <a:extLst>
              <a:ext uri="{FF2B5EF4-FFF2-40B4-BE49-F238E27FC236}">
                <a16:creationId xmlns:a16="http://schemas.microsoft.com/office/drawing/2014/main" id="{1D9A807F-F5F3-FE23-88CC-3FFFD0290A63}"/>
              </a:ext>
            </a:extLst>
          </p:cNvPr>
          <p:cNvSpPr txBox="1"/>
          <p:nvPr/>
        </p:nvSpPr>
        <p:spPr>
          <a:xfrm>
            <a:off x="1167549" y="3343584"/>
            <a:ext cx="5352125" cy="1418273"/>
          </a:xfrm>
          <a:prstGeom prst="rect">
            <a:avLst/>
          </a:prstGeom>
          <a:noFill/>
        </p:spPr>
        <p:txBody>
          <a:bodyPr wrap="square">
            <a:spAutoFit/>
          </a:bodyPr>
          <a:lstStyle/>
          <a:p>
            <a:pPr algn="just">
              <a:lnSpc>
                <a:spcPts val="2120"/>
              </a:lnSpc>
            </a:pPr>
            <a:r>
              <a:rPr lang="ja-JP"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国立社会保障・人口問題研究所「日本の将来推計人口（平成</a:t>
            </a:r>
            <a:r>
              <a:rPr lang="en-US"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29</a:t>
            </a:r>
            <a:r>
              <a:rPr lang="ja-JP"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年推計）」による推計結果</a:t>
            </a:r>
            <a:r>
              <a:rPr lang="en-US"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2050</a:t>
            </a:r>
            <a:r>
              <a:rPr lang="ja-JP"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年には平均寿命が女性</a:t>
            </a:r>
            <a:r>
              <a:rPr lang="en-US"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90.40</a:t>
            </a:r>
            <a:r>
              <a:rPr lang="ja-JP"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歳、男性</a:t>
            </a:r>
            <a:r>
              <a:rPr lang="en-US"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84.02</a:t>
            </a:r>
            <a:r>
              <a:rPr lang="ja-JP" altLang="ja-JP" sz="14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歳、終活市場は高齢化や死亡者数の増加、家族構成や価値観の多様化などの社会的な要因により、今後も拡大すると見込まれます。</a:t>
            </a:r>
          </a:p>
        </p:txBody>
      </p:sp>
      <p:sp>
        <p:nvSpPr>
          <p:cNvPr id="6" name="テキスト ボックス 5">
            <a:extLst>
              <a:ext uri="{FF2B5EF4-FFF2-40B4-BE49-F238E27FC236}">
                <a16:creationId xmlns:a16="http://schemas.microsoft.com/office/drawing/2014/main" id="{78BF3F4E-C018-6686-D143-009E204464CF}"/>
              </a:ext>
            </a:extLst>
          </p:cNvPr>
          <p:cNvSpPr txBox="1"/>
          <p:nvPr/>
        </p:nvSpPr>
        <p:spPr>
          <a:xfrm>
            <a:off x="1129118" y="1201026"/>
            <a:ext cx="8642967" cy="941091"/>
          </a:xfrm>
          <a:prstGeom prst="rect">
            <a:avLst/>
          </a:prstGeom>
          <a:noFill/>
        </p:spPr>
        <p:txBody>
          <a:bodyPr wrap="square">
            <a:spAutoFit/>
          </a:bodyPr>
          <a:lstStyle/>
          <a:p>
            <a:pPr algn="ctr">
              <a:lnSpc>
                <a:spcPts val="3380"/>
              </a:lnSpc>
            </a:pPr>
            <a:r>
              <a:rPr lang="ja-JP" altLang="ja-JP"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声のエンディングノート</a:t>
            </a:r>
            <a:r>
              <a:rPr lang="en-US" altLang="ja-JP"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a:t>
            </a:r>
            <a:r>
              <a:rPr lang="ja-JP" altLang="ja-JP"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そら</a:t>
            </a:r>
            <a:r>
              <a:rPr lang="ja-JP" altLang="ja-JP" sz="2400" b="1" kern="100" dirty="0" err="1">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の</a:t>
            </a:r>
            <a:r>
              <a:rPr lang="ja-JP" altLang="ja-JP"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カケラ</a:t>
            </a:r>
            <a:r>
              <a:rPr lang="en-US" altLang="ja-JP"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は</a:t>
            </a:r>
            <a:endParaRPr lang="en-US" altLang="ja-JP"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a:p>
            <a:pPr algn="ctr">
              <a:lnSpc>
                <a:spcPts val="3380"/>
              </a:lnSpc>
            </a:pPr>
            <a:r>
              <a:rPr lang="ja-JP" altLang="en-US"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声でエンディングノートを録音する新しいサービスです</a:t>
            </a:r>
            <a:endParaRPr lang="ja-JP" altLang="ja-JP" sz="2400" b="1" kern="100" dirty="0">
              <a:solidFill>
                <a:schemeClr val="tx1">
                  <a:lumMod val="75000"/>
                  <a:lumOff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p:txBody>
      </p:sp>
      <p:pic>
        <p:nvPicPr>
          <p:cNvPr id="22" name="図 21">
            <a:extLst>
              <a:ext uri="{FF2B5EF4-FFF2-40B4-BE49-F238E27FC236}">
                <a16:creationId xmlns:a16="http://schemas.microsoft.com/office/drawing/2014/main" id="{DE852757-C03E-2E4A-F557-25AA8597EBAC}"/>
              </a:ext>
            </a:extLst>
          </p:cNvPr>
          <p:cNvPicPr>
            <a:picLocks noChangeAspect="1"/>
          </p:cNvPicPr>
          <p:nvPr/>
        </p:nvPicPr>
        <p:blipFill>
          <a:blip r:embed="rId2"/>
          <a:stretch>
            <a:fillRect/>
          </a:stretch>
        </p:blipFill>
        <p:spPr>
          <a:xfrm>
            <a:off x="9532750" y="1162815"/>
            <a:ext cx="1487412" cy="1003792"/>
          </a:xfrm>
          <a:prstGeom prst="rect">
            <a:avLst/>
          </a:prstGeom>
        </p:spPr>
      </p:pic>
      <p:sp>
        <p:nvSpPr>
          <p:cNvPr id="8" name="テキスト ボックス 7">
            <a:extLst>
              <a:ext uri="{FF2B5EF4-FFF2-40B4-BE49-F238E27FC236}">
                <a16:creationId xmlns:a16="http://schemas.microsoft.com/office/drawing/2014/main" id="{1984B2FD-058F-F65E-9B59-2EBAD66132BF}"/>
              </a:ext>
            </a:extLst>
          </p:cNvPr>
          <p:cNvSpPr txBox="1"/>
          <p:nvPr/>
        </p:nvSpPr>
        <p:spPr>
          <a:xfrm>
            <a:off x="1036901" y="5269421"/>
            <a:ext cx="9022497" cy="1106200"/>
          </a:xfrm>
          <a:prstGeom prst="rect">
            <a:avLst/>
          </a:prstGeom>
          <a:noFill/>
        </p:spPr>
        <p:txBody>
          <a:bodyPr wrap="square">
            <a:spAutoFit/>
          </a:bodyPr>
          <a:lstStyle/>
          <a:p>
            <a:pPr algn="ctr">
              <a:lnSpc>
                <a:spcPts val="2700"/>
              </a:lnSpc>
            </a:pPr>
            <a:r>
              <a:rPr lang="ja-JP"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全体の</a:t>
            </a:r>
            <a:r>
              <a:rPr lang="en-US"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8</a:t>
            </a:r>
            <a:r>
              <a:rPr lang="ja-JP"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割の人は終活に”</a:t>
            </a:r>
            <a:r>
              <a:rPr lang="ja-JP" altLang="ja-JP" sz="20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大変または少し興味を持っている</a:t>
            </a:r>
            <a:r>
              <a:rPr lang="ja-JP" altLang="en-US"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a:t>
            </a:r>
            <a:r>
              <a:rPr lang="ja-JP"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と回答しながらも、</a:t>
            </a:r>
            <a:br>
              <a:rPr lang="en-US"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br>
            <a:r>
              <a:rPr lang="ja-JP"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エンディングノート利用率は</a:t>
            </a:r>
            <a:r>
              <a:rPr lang="en-US"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8</a:t>
            </a:r>
            <a:r>
              <a:rPr lang="ja-JP"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％弱。更新性の低さや手間、保管に課題があり</a:t>
            </a:r>
            <a:r>
              <a:rPr lang="ja-JP" altLang="en-US"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a:t>
            </a:r>
            <a:br>
              <a:rPr lang="en-US"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br>
            <a:r>
              <a:rPr lang="ja-JP" altLang="ja-JP" sz="1800" b="1" kern="100" dirty="0">
                <a:solidFill>
                  <a:srgbClr val="C00000"/>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終活をしている人でも４人中３人は利用していません。</a:t>
            </a:r>
            <a:endParaRPr lang="ja-JP" altLang="en-US" b="1" dirty="0"/>
          </a:p>
        </p:txBody>
      </p:sp>
      <p:sp>
        <p:nvSpPr>
          <p:cNvPr id="10" name="テキスト ボックス 9">
            <a:extLst>
              <a:ext uri="{FF2B5EF4-FFF2-40B4-BE49-F238E27FC236}">
                <a16:creationId xmlns:a16="http://schemas.microsoft.com/office/drawing/2014/main" id="{53268099-4C93-F4EA-D3D5-76B6C950A620}"/>
              </a:ext>
            </a:extLst>
          </p:cNvPr>
          <p:cNvSpPr txBox="1"/>
          <p:nvPr/>
        </p:nvSpPr>
        <p:spPr>
          <a:xfrm>
            <a:off x="3235422" y="6493939"/>
            <a:ext cx="7041034" cy="230832"/>
          </a:xfrm>
          <a:prstGeom prst="rect">
            <a:avLst/>
          </a:prstGeom>
          <a:noFill/>
        </p:spPr>
        <p:txBody>
          <a:bodyPr wrap="square">
            <a:spAutoFit/>
          </a:bodyPr>
          <a:lstStyle/>
          <a:p>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※NTT</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ファイナンスによる</a:t>
            </a:r>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50</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a:t>
            </a:r>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80</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歳の男女</a:t>
            </a:r>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1089</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名（男性</a:t>
            </a:r>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544</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名、女性</a:t>
            </a:r>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545</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名）へのアンケート結果</a:t>
            </a:r>
            <a:r>
              <a:rPr lang="en-US" altLang="ja-JP" sz="900" kern="100" dirty="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*1</a:t>
            </a:r>
            <a:r>
              <a:rPr lang="ja-JP" altLang="ja-JP" sz="900" kern="100">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による</a:t>
            </a:r>
            <a:endParaRPr lang="ja-JP" altLang="en-US" sz="900"/>
          </a:p>
        </p:txBody>
      </p:sp>
      <p:sp>
        <p:nvSpPr>
          <p:cNvPr id="12" name="テキスト ボックス 11">
            <a:extLst>
              <a:ext uri="{FF2B5EF4-FFF2-40B4-BE49-F238E27FC236}">
                <a16:creationId xmlns:a16="http://schemas.microsoft.com/office/drawing/2014/main" id="{615C7523-6A1A-FFDB-C2D1-AD93A8C7C517}"/>
              </a:ext>
            </a:extLst>
          </p:cNvPr>
          <p:cNvSpPr txBox="1"/>
          <p:nvPr/>
        </p:nvSpPr>
        <p:spPr>
          <a:xfrm>
            <a:off x="926266" y="2579997"/>
            <a:ext cx="5834693" cy="683520"/>
          </a:xfrm>
          <a:prstGeom prst="rect">
            <a:avLst/>
          </a:prstGeom>
          <a:noFill/>
        </p:spPr>
        <p:txBody>
          <a:bodyPr wrap="square">
            <a:spAutoFit/>
          </a:bodyPr>
          <a:lstStyle/>
          <a:p>
            <a:pPr algn="ctr">
              <a:lnSpc>
                <a:spcPts val="2360"/>
              </a:lnSpc>
            </a:pPr>
            <a:r>
              <a:rPr lang="ja-JP" altLang="ja-JP" sz="1800" b="1" kern="100">
                <a:solidFill>
                  <a:schemeClr val="tx2">
                    <a:lumMod val="75000"/>
                  </a:schemeClr>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市場動向、具体的な顧客ターゲット像をイメージし</a:t>
            </a:r>
            <a:endParaRPr lang="en-US" altLang="ja-JP" sz="1800" b="1" kern="100" dirty="0">
              <a:solidFill>
                <a:schemeClr val="tx2">
                  <a:lumMod val="75000"/>
                </a:schemeClr>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endParaRPr>
          </a:p>
          <a:p>
            <a:pPr algn="ctr">
              <a:lnSpc>
                <a:spcPts val="2360"/>
              </a:lnSpc>
            </a:pPr>
            <a:r>
              <a:rPr lang="ja-JP" altLang="ja-JP" sz="1800" b="1" kern="100">
                <a:solidFill>
                  <a:schemeClr val="tx2">
                    <a:lumMod val="75000"/>
                  </a:schemeClr>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確実に収益を上げ、成長</a:t>
            </a:r>
            <a:r>
              <a:rPr lang="ja-JP" altLang="en-US" sz="1800" b="1" kern="100">
                <a:solidFill>
                  <a:schemeClr val="tx2">
                    <a:lumMod val="75000"/>
                  </a:schemeClr>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していく</a:t>
            </a:r>
            <a:r>
              <a:rPr lang="ja-JP" altLang="ja-JP" sz="1800" b="1" kern="100">
                <a:solidFill>
                  <a:schemeClr val="tx2">
                    <a:lumMod val="75000"/>
                  </a:schemeClr>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見通し</a:t>
            </a:r>
            <a:r>
              <a:rPr lang="ja-JP" altLang="en-US" sz="1800" b="1" kern="100">
                <a:solidFill>
                  <a:schemeClr val="tx2">
                    <a:lumMod val="75000"/>
                  </a:schemeClr>
                </a:solidFill>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や根拠</a:t>
            </a:r>
            <a:endParaRPr lang="ja-JP" altLang="ja-JP" sz="1800" b="1" kern="100">
              <a:solidFill>
                <a:schemeClr val="tx2">
                  <a:lumMod val="75000"/>
                </a:schemeClr>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endParaRPr>
          </a:p>
        </p:txBody>
      </p:sp>
      <p:pic>
        <p:nvPicPr>
          <p:cNvPr id="2" name="図 1">
            <a:extLst>
              <a:ext uri="{FF2B5EF4-FFF2-40B4-BE49-F238E27FC236}">
                <a16:creationId xmlns:a16="http://schemas.microsoft.com/office/drawing/2014/main" id="{BA0ADEC3-7994-731D-91A6-907FEF4623EB}"/>
              </a:ext>
            </a:extLst>
          </p:cNvPr>
          <p:cNvPicPr>
            <a:picLocks noChangeAspect="1"/>
          </p:cNvPicPr>
          <p:nvPr/>
        </p:nvPicPr>
        <p:blipFill rotWithShape="1">
          <a:blip r:embed="rId3">
            <a:extLst>
              <a:ext uri="{28A0092B-C50C-407E-A947-70E740481C1C}">
                <a14:useLocalDpi xmlns:a14="http://schemas.microsoft.com/office/drawing/2010/main" val="0"/>
              </a:ext>
            </a:extLst>
          </a:blip>
          <a:srcRect b="5243"/>
          <a:stretch/>
        </p:blipFill>
        <p:spPr bwMode="auto">
          <a:xfrm>
            <a:off x="6726309" y="2512516"/>
            <a:ext cx="4213975" cy="2304897"/>
          </a:xfrm>
          <a:prstGeom prst="rect">
            <a:avLst/>
          </a:prstGeom>
          <a:noFill/>
        </p:spPr>
      </p:pic>
      <p:pic>
        <p:nvPicPr>
          <p:cNvPr id="15" name="図 14" descr="ウィンドウ が含まれている画像&#10;&#10;自動的に生成された説明">
            <a:extLst>
              <a:ext uri="{FF2B5EF4-FFF2-40B4-BE49-F238E27FC236}">
                <a16:creationId xmlns:a16="http://schemas.microsoft.com/office/drawing/2014/main" id="{0151AEF4-014A-8E26-AAEC-670B6E5E2D2B}"/>
              </a:ext>
            </a:extLst>
          </p:cNvPr>
          <p:cNvPicPr>
            <a:picLocks noChangeAspect="1"/>
          </p:cNvPicPr>
          <p:nvPr/>
        </p:nvPicPr>
        <p:blipFill>
          <a:blip r:embed="rId4"/>
          <a:stretch>
            <a:fillRect/>
          </a:stretch>
        </p:blipFill>
        <p:spPr>
          <a:xfrm>
            <a:off x="9772085" y="5247726"/>
            <a:ext cx="1768845" cy="1326634"/>
          </a:xfrm>
          <a:prstGeom prst="rect">
            <a:avLst/>
          </a:prstGeom>
        </p:spPr>
      </p:pic>
    </p:spTree>
    <p:extLst>
      <p:ext uri="{BB962C8B-B14F-4D97-AF65-F5344CB8AC3E}">
        <p14:creationId xmlns:p14="http://schemas.microsoft.com/office/powerpoint/2010/main" val="54067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76F31D7-B974-711C-8D35-20361C3AF3D1}"/>
              </a:ext>
            </a:extLst>
          </p:cNvPr>
          <p:cNvSpPr/>
          <p:nvPr/>
        </p:nvSpPr>
        <p:spPr>
          <a:xfrm>
            <a:off x="7506196" y="2526201"/>
            <a:ext cx="3994004" cy="4122534"/>
          </a:xfrm>
          <a:prstGeom prst="rect">
            <a:avLst/>
          </a:prstGeom>
          <a:solidFill>
            <a:schemeClr val="bg1">
              <a:lumMod val="50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7C8C7D8-CF21-4BA9-1768-C9FB12710588}"/>
              </a:ext>
            </a:extLst>
          </p:cNvPr>
          <p:cNvSpPr/>
          <p:nvPr/>
        </p:nvSpPr>
        <p:spPr>
          <a:xfrm>
            <a:off x="560828" y="2526201"/>
            <a:ext cx="6737360" cy="4122534"/>
          </a:xfrm>
          <a:prstGeom prst="rect">
            <a:avLst/>
          </a:prstGeom>
          <a:solidFill>
            <a:schemeClr val="bg1">
              <a:lumMod val="50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0" y="0"/>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0F032-8CC9-E2EE-3C09-93949C1C3FEE}"/>
              </a:ext>
            </a:extLst>
          </p:cNvPr>
          <p:cNvSpPr txBox="1"/>
          <p:nvPr/>
        </p:nvSpPr>
        <p:spPr>
          <a:xfrm>
            <a:off x="2533651" y="203727"/>
            <a:ext cx="6697667" cy="461665"/>
          </a:xfrm>
          <a:prstGeom prst="rect">
            <a:avLst/>
          </a:prstGeom>
          <a:noFill/>
        </p:spPr>
        <p:txBody>
          <a:bodyPr wrap="none" rtlCol="0">
            <a:spAutoFit/>
          </a:bodyPr>
          <a:lstStyle/>
          <a:p>
            <a:r>
              <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 そら</a:t>
            </a:r>
            <a:r>
              <a:rPr kumimoji="1" lang="ja-JP" altLang="en-US" sz="2400" b="1" dirty="0" err="1">
                <a:solidFill>
                  <a:schemeClr val="bg1"/>
                </a:solidFill>
                <a:latin typeface="Tsukushi A Round Gothic Bold" panose="02020400000000000000" pitchFamily="18" charset="-128"/>
                <a:ea typeface="Tsukushi A Round Gothic Bold" panose="02020400000000000000" pitchFamily="18" charset="-128"/>
              </a:rPr>
              <a:t>の</a:t>
            </a:r>
            <a:r>
              <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rPr>
              <a:t>カケラ</a:t>
            </a:r>
            <a:r>
              <a:rPr kumimoji="1" lang="en-US" altLang="ja-JP" sz="2400" b="1" dirty="0">
                <a:solidFill>
                  <a:schemeClr val="bg1"/>
                </a:solidFill>
                <a:latin typeface="Tsukushi A Round Gothic Bold" panose="02020400000000000000" pitchFamily="18" charset="-128"/>
                <a:ea typeface="Tsukushi A Round Gothic Bold" panose="02020400000000000000" pitchFamily="18" charset="-128"/>
              </a:rPr>
              <a:t>®️</a:t>
            </a:r>
            <a:r>
              <a:rPr lang="ja-JP" altLang="en-US" sz="2400" b="1" dirty="0">
                <a:solidFill>
                  <a:schemeClr val="bg1"/>
                </a:solidFill>
                <a:latin typeface="Tsukushi A Round Gothic Bold" panose="02020400000000000000" pitchFamily="18" charset="-128"/>
                <a:ea typeface="Tsukushi A Round Gothic Bold" panose="02020400000000000000" pitchFamily="18" charset="-128"/>
              </a:rPr>
              <a:t> </a:t>
            </a:r>
            <a:r>
              <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rPr>
              <a:t>の特徴</a:t>
            </a:r>
          </a:p>
        </p:txBody>
      </p:sp>
      <p:sp>
        <p:nvSpPr>
          <p:cNvPr id="9" name="Rectangle 3">
            <a:extLst>
              <a:ext uri="{FF2B5EF4-FFF2-40B4-BE49-F238E27FC236}">
                <a16:creationId xmlns:a16="http://schemas.microsoft.com/office/drawing/2014/main" id="{9591968A-5679-F324-6D50-14F809FD4602}"/>
              </a:ext>
            </a:extLst>
          </p:cNvPr>
          <p:cNvSpPr>
            <a:spLocks noChangeArrowheads="1"/>
          </p:cNvSpPr>
          <p:nvPr/>
        </p:nvSpPr>
        <p:spPr bwMode="auto">
          <a:xfrm>
            <a:off x="768836" y="2615754"/>
            <a:ext cx="6545382" cy="305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全体の</a:t>
            </a:r>
            <a:r>
              <a:rPr kumimoji="0" lang="ja-JP" altLang="ja-JP" sz="2000"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8</a:t>
            </a:r>
            <a:r>
              <a:rPr kumimoji="0" lang="ja-JP" altLang="ja-JP"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割の人は終活に”大変または少し”興味を持っている。</a:t>
            </a:r>
            <a:endParaRPr kumimoji="0" lang="en-US" altLang="ja-JP"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と回答しながらも、エンディングノート利用率は</a:t>
            </a:r>
            <a:r>
              <a:rPr kumimoji="0" lang="ja-JP" altLang="ja-JP" sz="2000"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8％弱。</a:t>
            </a:r>
            <a:endParaRPr kumimoji="0" lang="en-US" altLang="ja-JP" b="1" u="none" strike="noStrike" cap="none" normalizeH="0" baseline="0" dirty="0">
              <a:ln>
                <a:noFill/>
              </a:ln>
              <a:solidFill>
                <a:srgbClr val="C0000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これから伸びるであろう</a:t>
            </a:r>
            <a:r>
              <a:rPr kumimoji="0" lang="ja-JP" altLang="en-US"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高齢者</a:t>
            </a:r>
            <a:r>
              <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マーケットに対し、</a:t>
            </a:r>
            <a:endParaRPr kumimoji="0" lang="en-US"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集客の手段として</a:t>
            </a:r>
            <a:endParaRPr kumimoji="0" lang="en-US"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b="1" u="none" strike="noStrike" cap="none" normalizeH="0" baseline="0" dirty="0">
                <a:ln>
                  <a:noFill/>
                </a:ln>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声のエンディングノート「そら</a:t>
            </a:r>
            <a:r>
              <a:rPr kumimoji="0" lang="ja-JP" altLang="ja-JP" b="1" u="none" strike="noStrike" cap="none" normalizeH="0" baseline="0" dirty="0" err="1">
                <a:ln>
                  <a:noFill/>
                </a:ln>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の</a:t>
            </a:r>
            <a:r>
              <a:rPr kumimoji="0" lang="ja-JP" altLang="ja-JP" b="1" u="none" strike="noStrike" cap="none" normalizeH="0" baseline="0" dirty="0">
                <a:ln>
                  <a:noFill/>
                </a:ln>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カケラ®」</a:t>
            </a:r>
            <a:r>
              <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を</a:t>
            </a:r>
            <a:endPar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en-US"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どのように集客で</a:t>
            </a:r>
            <a:r>
              <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利用するかを</a:t>
            </a:r>
            <a:endParaRPr kumimoji="0" lang="en-US"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en-US" dirty="0">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これから</a:t>
            </a:r>
            <a:r>
              <a:rPr kumimoji="0" lang="ja-JP" altLang="en-US"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ご提示</a:t>
            </a:r>
            <a:r>
              <a:rPr kumimoji="0" lang="ja-JP" altLang="ja-JP"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cs typeface="Times New Roman" panose="02020603050405020304" pitchFamily="18" charset="0"/>
              </a:rPr>
              <a:t>していきます。</a:t>
            </a:r>
            <a:endParaRPr kumimoji="0" lang="ja-JP" altLang="ja-JP" sz="4000" u="none" strike="noStrike" cap="none" normalizeH="0" baseline="0" dirty="0">
              <a:ln>
                <a:noFill/>
              </a:ln>
              <a:solidFill>
                <a:schemeClr val="tx1"/>
              </a:solidFill>
              <a:effectLst/>
              <a:latin typeface="Tsukushi A Round Gothic Regular" panose="02020400000000000000" pitchFamily="18" charset="-128"/>
              <a:ea typeface="Tsukushi A Round Gothic Regular" panose="02020400000000000000" pitchFamily="18" charset="-128"/>
            </a:endParaRPr>
          </a:p>
        </p:txBody>
      </p:sp>
      <p:sp>
        <p:nvSpPr>
          <p:cNvPr id="11" name="テキスト ボックス 10">
            <a:extLst>
              <a:ext uri="{FF2B5EF4-FFF2-40B4-BE49-F238E27FC236}">
                <a16:creationId xmlns:a16="http://schemas.microsoft.com/office/drawing/2014/main" id="{BAFAA21E-82F4-39E2-C547-19E0738B2CB5}"/>
              </a:ext>
            </a:extLst>
          </p:cNvPr>
          <p:cNvSpPr txBox="1"/>
          <p:nvPr/>
        </p:nvSpPr>
        <p:spPr>
          <a:xfrm>
            <a:off x="440476" y="1216200"/>
            <a:ext cx="9361857" cy="1433341"/>
          </a:xfrm>
          <a:prstGeom prst="rect">
            <a:avLst/>
          </a:prstGeom>
          <a:noFill/>
        </p:spPr>
        <p:txBody>
          <a:bodyPr wrap="none" rtlCol="0">
            <a:spAutoFit/>
          </a:bodyPr>
          <a:lstStyle/>
          <a:p>
            <a:pPr>
              <a:lnSpc>
                <a:spcPct val="150000"/>
              </a:lnSpc>
            </a:pPr>
            <a:r>
              <a:rPr lang="ja-JP" altLang="en-US" sz="2000" b="1" dirty="0">
                <a:solidFill>
                  <a:srgbClr val="35C2D5"/>
                </a:solidFill>
                <a:latin typeface="Tsukushi A Round Gothic Bold" panose="02020400000000000000" pitchFamily="18" charset="-128"/>
                <a:ea typeface="Tsukushi A Round Gothic Bold" panose="02020400000000000000" pitchFamily="18" charset="-128"/>
              </a:rPr>
              <a:t>高齢者でも電話という使いやすいツールで</a:t>
            </a:r>
            <a:r>
              <a:rPr kumimoji="1" lang="ja-JP" altLang="en-US" sz="2000" b="1" dirty="0">
                <a:solidFill>
                  <a:srgbClr val="35C2D5"/>
                </a:solidFill>
                <a:latin typeface="Tsukushi A Round Gothic Bold" panose="02020400000000000000" pitchFamily="18" charset="-128"/>
                <a:ea typeface="Tsukushi A Round Gothic Bold" panose="02020400000000000000" pitchFamily="18" charset="-128"/>
              </a:rPr>
              <a:t>アップデートしやすい</a:t>
            </a:r>
            <a:r>
              <a:rPr kumimoji="1" lang="ja-JP" altLang="en-US" sz="2000" b="1" dirty="0">
                <a:latin typeface="Tsukushi A Round Gothic Bold" panose="02020400000000000000" pitchFamily="18" charset="-128"/>
                <a:ea typeface="Tsukushi A Round Gothic Bold" panose="02020400000000000000" pitchFamily="18" charset="-128"/>
              </a:rPr>
              <a:t>こと。</a:t>
            </a:r>
            <a:endParaRPr kumimoji="1" lang="en-US" altLang="ja-JP" sz="2000" b="1" dirty="0">
              <a:latin typeface="Tsukushi A Round Gothic Bold" panose="02020400000000000000" pitchFamily="18" charset="-128"/>
              <a:ea typeface="Tsukushi A Round Gothic Bold" panose="02020400000000000000" pitchFamily="18" charset="-128"/>
            </a:endParaRPr>
          </a:p>
          <a:p>
            <a:pPr>
              <a:lnSpc>
                <a:spcPct val="150000"/>
              </a:lnSpc>
            </a:pPr>
            <a:r>
              <a:rPr kumimoji="1" lang="ja-JP" altLang="en-US" sz="2000" b="1" dirty="0">
                <a:latin typeface="Tsukushi A Round Gothic Bold" panose="02020400000000000000" pitchFamily="18" charset="-128"/>
                <a:ea typeface="Tsukushi A Round Gothic Bold" panose="02020400000000000000" pitchFamily="18" charset="-128"/>
              </a:rPr>
              <a:t>そして</a:t>
            </a:r>
            <a:r>
              <a:rPr kumimoji="1" lang="ja-JP" altLang="en-US" sz="2000" b="1" dirty="0">
                <a:solidFill>
                  <a:srgbClr val="35C2D5"/>
                </a:solidFill>
                <a:latin typeface="Tsukushi A Round Gothic Bold" panose="02020400000000000000" pitchFamily="18" charset="-128"/>
                <a:ea typeface="Tsukushi A Round Gothic Bold" panose="02020400000000000000" pitchFamily="18" charset="-128"/>
              </a:rPr>
              <a:t>最終録音が最新</a:t>
            </a:r>
            <a:r>
              <a:rPr kumimoji="1" lang="ja-JP" altLang="en-US" sz="2000" b="1" dirty="0">
                <a:latin typeface="Tsukushi A Round Gothic Bold" panose="02020400000000000000" pitchFamily="18" charset="-128"/>
                <a:ea typeface="Tsukushi A Round Gothic Bold" panose="02020400000000000000" pitchFamily="18" charset="-128"/>
              </a:rPr>
              <a:t>であり、</a:t>
            </a:r>
            <a:endParaRPr kumimoji="1" lang="en-US" altLang="ja-JP" sz="2000" b="1" dirty="0">
              <a:latin typeface="Tsukushi A Round Gothic Bold" panose="02020400000000000000" pitchFamily="18" charset="-128"/>
              <a:ea typeface="Tsukushi A Round Gothic Bold" panose="02020400000000000000" pitchFamily="18" charset="-128"/>
            </a:endParaRPr>
          </a:p>
          <a:p>
            <a:pPr>
              <a:lnSpc>
                <a:spcPct val="150000"/>
              </a:lnSpc>
            </a:pPr>
            <a:r>
              <a:rPr lang="ja-JP" altLang="en-US" sz="2000" b="1" dirty="0">
                <a:latin typeface="Tsukushi A Round Gothic Bold" panose="02020400000000000000" pitchFamily="18" charset="-128"/>
                <a:ea typeface="Tsukushi A Round Gothic Bold" panose="02020400000000000000" pitchFamily="18" charset="-128"/>
              </a:rPr>
              <a:t>エンディングノートのように</a:t>
            </a:r>
            <a:r>
              <a:rPr lang="ja-JP" altLang="en-US" sz="2000" b="1" dirty="0">
                <a:solidFill>
                  <a:srgbClr val="35C2D5"/>
                </a:solidFill>
                <a:latin typeface="Tsukushi A Round Gothic Bold" panose="02020400000000000000" pitchFamily="18" charset="-128"/>
                <a:ea typeface="Tsukushi A Round Gothic Bold" panose="02020400000000000000" pitchFamily="18" charset="-128"/>
              </a:rPr>
              <a:t>どこにいったか分からないこと</a:t>
            </a:r>
            <a:r>
              <a:rPr lang="ja-JP" altLang="en-US" sz="2000" b="1" dirty="0">
                <a:latin typeface="Tsukushi A Round Gothic Bold" panose="02020400000000000000" pitchFamily="18" charset="-128"/>
                <a:ea typeface="Tsukushi A Round Gothic Bold" panose="02020400000000000000" pitchFamily="18" charset="-128"/>
              </a:rPr>
              <a:t>が無いことです。</a:t>
            </a:r>
            <a:endParaRPr kumimoji="1" lang="ja-JP" altLang="en-US" sz="2000" b="1" dirty="0">
              <a:latin typeface="Tsukushi A Round Gothic Bold" panose="02020400000000000000" pitchFamily="18" charset="-128"/>
              <a:ea typeface="Tsukushi A Round Gothic Bold" panose="02020400000000000000" pitchFamily="18" charset="-128"/>
            </a:endParaRPr>
          </a:p>
        </p:txBody>
      </p:sp>
      <p:pic>
        <p:nvPicPr>
          <p:cNvPr id="1026" name="Picture 2">
            <a:extLst>
              <a:ext uri="{FF2B5EF4-FFF2-40B4-BE49-F238E27FC236}">
                <a16:creationId xmlns:a16="http://schemas.microsoft.com/office/drawing/2014/main" id="{2BAD7FB0-E264-A8BA-789F-04DC17B79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919" y="5135024"/>
            <a:ext cx="1638793" cy="1472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0C1A7D-4D20-620A-1A39-B496CA526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885" y="1161035"/>
            <a:ext cx="2038315" cy="145090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744E026-2D1E-6E6B-CED6-594866461636}"/>
              </a:ext>
            </a:extLst>
          </p:cNvPr>
          <p:cNvSpPr txBox="1"/>
          <p:nvPr/>
        </p:nvSpPr>
        <p:spPr>
          <a:xfrm>
            <a:off x="8198995" y="2669654"/>
            <a:ext cx="2608406" cy="369332"/>
          </a:xfrm>
          <a:prstGeom prst="rect">
            <a:avLst/>
          </a:prstGeom>
          <a:noFill/>
        </p:spPr>
        <p:txBody>
          <a:bodyPr wrap="none" rtlCol="0">
            <a:spAutoFit/>
          </a:bodyPr>
          <a:lstStyle/>
          <a:p>
            <a:r>
              <a:rPr kumimoji="1" lang="ja-JP" altLang="en-US" b="1" dirty="0">
                <a:solidFill>
                  <a:srgbClr val="35C2D5"/>
                </a:solidFill>
                <a:latin typeface="Tsukushi A Round Gothic Bold" panose="02020400000000000000" pitchFamily="18" charset="-128"/>
                <a:ea typeface="Tsukushi A Round Gothic Bold" panose="02020400000000000000" pitchFamily="18" charset="-128"/>
              </a:rPr>
              <a:t>声のエンディングノート</a:t>
            </a:r>
          </a:p>
        </p:txBody>
      </p:sp>
      <p:sp>
        <p:nvSpPr>
          <p:cNvPr id="6" name="テキスト ボックス 5">
            <a:extLst>
              <a:ext uri="{FF2B5EF4-FFF2-40B4-BE49-F238E27FC236}">
                <a16:creationId xmlns:a16="http://schemas.microsoft.com/office/drawing/2014/main" id="{08E2B2E2-84ED-F621-49C6-37A5F1B9DEA6}"/>
              </a:ext>
            </a:extLst>
          </p:cNvPr>
          <p:cNvSpPr txBox="1"/>
          <p:nvPr/>
        </p:nvSpPr>
        <p:spPr>
          <a:xfrm>
            <a:off x="7808216" y="3014146"/>
            <a:ext cx="3307337" cy="738664"/>
          </a:xfrm>
          <a:prstGeom prst="rect">
            <a:avLst/>
          </a:prstGeom>
          <a:noFill/>
        </p:spPr>
        <p:txBody>
          <a:bodyPr wrap="square" rtlCol="0">
            <a:spAutoFit/>
          </a:bodyPr>
          <a:lstStyle/>
          <a:p>
            <a:pPr algn="ctr"/>
            <a:r>
              <a:rPr kumimoji="1" lang="ja-JP" altLang="en-US" sz="1400" b="1">
                <a:solidFill>
                  <a:srgbClr val="1E3563"/>
                </a:solidFill>
                <a:latin typeface="Tsukushi A Round Gothic Regular" panose="02020400000000000000" pitchFamily="18" charset="-128"/>
                <a:ea typeface="Tsukushi A Round Gothic Regular" panose="02020400000000000000" pitchFamily="18" charset="-128"/>
              </a:rPr>
              <a:t>終活ノートのアップデートの</a:t>
            </a:r>
            <a:endParaRPr kumimoji="1" lang="en-US" altLang="ja-JP" sz="1400" b="1" dirty="0">
              <a:solidFill>
                <a:srgbClr val="1E3563"/>
              </a:solidFill>
              <a:latin typeface="Tsukushi A Round Gothic Regular" panose="02020400000000000000" pitchFamily="18" charset="-128"/>
              <a:ea typeface="Tsukushi A Round Gothic Regular" panose="02020400000000000000" pitchFamily="18" charset="-128"/>
            </a:endParaRPr>
          </a:p>
          <a:p>
            <a:pPr algn="ctr"/>
            <a:r>
              <a:rPr lang="ja-JP" altLang="en-US" sz="1400" b="1">
                <a:solidFill>
                  <a:srgbClr val="1E3563"/>
                </a:solidFill>
                <a:latin typeface="Tsukushi A Round Gothic Regular" panose="02020400000000000000" pitchFamily="18" charset="-128"/>
                <a:ea typeface="Tsukushi A Round Gothic Regular" panose="02020400000000000000" pitchFamily="18" charset="-128"/>
              </a:rPr>
              <a:t>面倒くささを電話で気軽に</a:t>
            </a:r>
            <a:endParaRPr lang="en-US" altLang="ja-JP" sz="1400" b="1" dirty="0">
              <a:solidFill>
                <a:srgbClr val="1E3563"/>
              </a:solidFill>
              <a:latin typeface="Tsukushi A Round Gothic Regular" panose="02020400000000000000" pitchFamily="18" charset="-128"/>
              <a:ea typeface="Tsukushi A Round Gothic Regular" panose="02020400000000000000" pitchFamily="18" charset="-128"/>
            </a:endParaRPr>
          </a:p>
          <a:p>
            <a:pPr algn="ctr"/>
            <a:r>
              <a:rPr kumimoji="1" lang="ja-JP" altLang="en-US" sz="1400" b="1">
                <a:solidFill>
                  <a:srgbClr val="1E3563"/>
                </a:solidFill>
                <a:latin typeface="Tsukushi A Round Gothic Regular" panose="02020400000000000000" pitchFamily="18" charset="-128"/>
                <a:ea typeface="Tsukushi A Round Gothic Regular" panose="02020400000000000000" pitchFamily="18" charset="-128"/>
              </a:rPr>
              <a:t>何回でもアップデートできる</a:t>
            </a:r>
            <a:r>
              <a:rPr lang="ja-JP" altLang="en-US" sz="1400" b="1">
                <a:solidFill>
                  <a:srgbClr val="1E3563"/>
                </a:solidFill>
                <a:latin typeface="Tsukushi A Round Gothic Regular" panose="02020400000000000000" pitchFamily="18" charset="-128"/>
                <a:ea typeface="Tsukushi A Round Gothic Regular" panose="02020400000000000000" pitchFamily="18" charset="-128"/>
              </a:rPr>
              <a:t>仕組みに</a:t>
            </a:r>
            <a:endParaRPr kumimoji="1" lang="en-US" altLang="ja-JP" sz="1400" b="1" dirty="0">
              <a:solidFill>
                <a:srgbClr val="1E3563"/>
              </a:solidFill>
              <a:latin typeface="Tsukushi A Round Gothic Regular" panose="02020400000000000000" pitchFamily="18" charset="-128"/>
              <a:ea typeface="Tsukushi A Round Gothic Regular" panose="02020400000000000000" pitchFamily="18" charset="-128"/>
            </a:endParaRPr>
          </a:p>
        </p:txBody>
      </p:sp>
      <p:sp>
        <p:nvSpPr>
          <p:cNvPr id="8" name="角丸四角形 7">
            <a:extLst>
              <a:ext uri="{FF2B5EF4-FFF2-40B4-BE49-F238E27FC236}">
                <a16:creationId xmlns:a16="http://schemas.microsoft.com/office/drawing/2014/main" id="{44A00DF8-3946-83C2-7031-4A07D56B3408}"/>
              </a:ext>
            </a:extLst>
          </p:cNvPr>
          <p:cNvSpPr/>
          <p:nvPr/>
        </p:nvSpPr>
        <p:spPr>
          <a:xfrm>
            <a:off x="7916626" y="4166440"/>
            <a:ext cx="1231427" cy="713303"/>
          </a:xfrm>
          <a:prstGeom prst="roundRect">
            <a:avLst/>
          </a:prstGeom>
          <a:solidFill>
            <a:srgbClr val="1E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a:extLst>
              <a:ext uri="{FF2B5EF4-FFF2-40B4-BE49-F238E27FC236}">
                <a16:creationId xmlns:a16="http://schemas.microsoft.com/office/drawing/2014/main" id="{BCC07873-B572-662C-4C53-2564CBB8B9D1}"/>
              </a:ext>
            </a:extLst>
          </p:cNvPr>
          <p:cNvSpPr/>
          <p:nvPr/>
        </p:nvSpPr>
        <p:spPr>
          <a:xfrm>
            <a:off x="9271743" y="4399618"/>
            <a:ext cx="464413" cy="233085"/>
          </a:xfrm>
          <a:prstGeom prst="rightArrow">
            <a:avLst/>
          </a:prstGeom>
          <a:solidFill>
            <a:srgbClr val="1E3563">
              <a:alpha val="530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a:extLst>
              <a:ext uri="{FF2B5EF4-FFF2-40B4-BE49-F238E27FC236}">
                <a16:creationId xmlns:a16="http://schemas.microsoft.com/office/drawing/2014/main" id="{16B290FD-78EB-E4FA-FD89-20B315CD3240}"/>
              </a:ext>
            </a:extLst>
          </p:cNvPr>
          <p:cNvSpPr/>
          <p:nvPr/>
        </p:nvSpPr>
        <p:spPr>
          <a:xfrm>
            <a:off x="9785960" y="4183048"/>
            <a:ext cx="1231427" cy="713303"/>
          </a:xfrm>
          <a:prstGeom prst="roundRect">
            <a:avLst/>
          </a:prstGeom>
          <a:solidFill>
            <a:srgbClr val="1E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1AAA070E-D30D-32E5-0BB9-94EC776E4314}"/>
              </a:ext>
            </a:extLst>
          </p:cNvPr>
          <p:cNvSpPr/>
          <p:nvPr/>
        </p:nvSpPr>
        <p:spPr>
          <a:xfrm>
            <a:off x="9785960" y="5799598"/>
            <a:ext cx="1231427" cy="713303"/>
          </a:xfrm>
          <a:prstGeom prst="roundRect">
            <a:avLst/>
          </a:prstGeom>
          <a:solidFill>
            <a:srgbClr val="1E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a:extLst>
              <a:ext uri="{FF2B5EF4-FFF2-40B4-BE49-F238E27FC236}">
                <a16:creationId xmlns:a16="http://schemas.microsoft.com/office/drawing/2014/main" id="{7DC610A3-8207-279D-F14D-053E446E8AE2}"/>
              </a:ext>
            </a:extLst>
          </p:cNvPr>
          <p:cNvSpPr/>
          <p:nvPr/>
        </p:nvSpPr>
        <p:spPr>
          <a:xfrm rot="13588790">
            <a:off x="9259542" y="5166062"/>
            <a:ext cx="464413" cy="233085"/>
          </a:xfrm>
          <a:prstGeom prst="rightArrow">
            <a:avLst/>
          </a:prstGeom>
          <a:solidFill>
            <a:srgbClr val="1E3563">
              <a:alpha val="530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a:extLst>
              <a:ext uri="{FF2B5EF4-FFF2-40B4-BE49-F238E27FC236}">
                <a16:creationId xmlns:a16="http://schemas.microsoft.com/office/drawing/2014/main" id="{BE418916-4074-F76B-83B2-4290674E4FE3}"/>
              </a:ext>
            </a:extLst>
          </p:cNvPr>
          <p:cNvSpPr/>
          <p:nvPr/>
        </p:nvSpPr>
        <p:spPr>
          <a:xfrm rot="5400000">
            <a:off x="10169466" y="5133827"/>
            <a:ext cx="464413" cy="233085"/>
          </a:xfrm>
          <a:prstGeom prst="rightArrow">
            <a:avLst/>
          </a:prstGeom>
          <a:solidFill>
            <a:srgbClr val="1E3563">
              <a:alpha val="530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46DB686-2B59-0BE7-9290-BC8B5EC04AA7}"/>
              </a:ext>
            </a:extLst>
          </p:cNvPr>
          <p:cNvSpPr txBox="1"/>
          <p:nvPr/>
        </p:nvSpPr>
        <p:spPr>
          <a:xfrm>
            <a:off x="7994822" y="4345664"/>
            <a:ext cx="1082348" cy="307777"/>
          </a:xfrm>
          <a:prstGeom prst="rect">
            <a:avLst/>
          </a:prstGeom>
          <a:noFill/>
        </p:spPr>
        <p:txBody>
          <a:bodyPr wrap="none" rtlCol="0">
            <a:spAutoFit/>
          </a:bodyPr>
          <a:lstStyle/>
          <a:p>
            <a:r>
              <a:rPr kumimoji="1" lang="ja-JP" altLang="en-US" sz="1400" b="1">
                <a:solidFill>
                  <a:schemeClr val="bg1"/>
                </a:solidFill>
                <a:latin typeface="Tsukushi A Round Gothic Bold" panose="02020400000000000000" pitchFamily="18" charset="-128"/>
                <a:ea typeface="Tsukushi A Round Gothic Bold" panose="02020400000000000000" pitchFamily="18" charset="-128"/>
              </a:rPr>
              <a:t>終活ノート</a:t>
            </a:r>
          </a:p>
        </p:txBody>
      </p:sp>
      <p:sp>
        <p:nvSpPr>
          <p:cNvPr id="17" name="テキスト ボックス 16">
            <a:extLst>
              <a:ext uri="{FF2B5EF4-FFF2-40B4-BE49-F238E27FC236}">
                <a16:creationId xmlns:a16="http://schemas.microsoft.com/office/drawing/2014/main" id="{DBA339EA-BF5B-1041-BF35-1DE979265992}"/>
              </a:ext>
            </a:extLst>
          </p:cNvPr>
          <p:cNvSpPr txBox="1"/>
          <p:nvPr/>
        </p:nvSpPr>
        <p:spPr>
          <a:xfrm>
            <a:off x="9789625" y="4289970"/>
            <a:ext cx="1231427" cy="523220"/>
          </a:xfrm>
          <a:prstGeom prst="rect">
            <a:avLst/>
          </a:prstGeom>
          <a:noFill/>
        </p:spPr>
        <p:txBody>
          <a:bodyPr wrap="none" rtlCol="0">
            <a:spAutoFit/>
          </a:bodyPr>
          <a:lstStyle/>
          <a:p>
            <a:pPr algn="ctr"/>
            <a:r>
              <a:rPr kumimoji="1" lang="ja-JP" altLang="en-US" sz="1400" b="1">
                <a:solidFill>
                  <a:schemeClr val="bg1"/>
                </a:solidFill>
                <a:latin typeface="Tsukushi A Round Gothic Bold" panose="02020400000000000000" pitchFamily="18" charset="-128"/>
                <a:ea typeface="Tsukushi A Round Gothic Bold" panose="02020400000000000000" pitchFamily="18" charset="-128"/>
              </a:rPr>
              <a:t>アップデート</a:t>
            </a:r>
            <a:endParaRPr kumimoji="1" lang="en-US" altLang="ja-JP" sz="1400" b="1" dirty="0">
              <a:solidFill>
                <a:schemeClr val="bg1"/>
              </a:solidFill>
              <a:latin typeface="Tsukushi A Round Gothic Bold" panose="02020400000000000000" pitchFamily="18" charset="-128"/>
              <a:ea typeface="Tsukushi A Round Gothic Bold" panose="02020400000000000000" pitchFamily="18" charset="-128"/>
            </a:endParaRPr>
          </a:p>
          <a:p>
            <a:pPr algn="ctr"/>
            <a:r>
              <a:rPr lang="ja-JP" altLang="en-US" sz="1400" b="1">
                <a:solidFill>
                  <a:schemeClr val="bg1"/>
                </a:solidFill>
                <a:latin typeface="Tsukushi A Round Gothic Bold" panose="02020400000000000000" pitchFamily="18" charset="-128"/>
                <a:ea typeface="Tsukushi A Round Gothic Bold" panose="02020400000000000000" pitchFamily="18" charset="-128"/>
              </a:rPr>
              <a:t>面倒</a:t>
            </a:r>
            <a:endParaRPr kumimoji="1" lang="ja-JP" altLang="en-US" sz="1400" b="1">
              <a:solidFill>
                <a:schemeClr val="bg1"/>
              </a:solidFill>
              <a:latin typeface="Tsukushi A Round Gothic Bold" panose="02020400000000000000" pitchFamily="18" charset="-128"/>
              <a:ea typeface="Tsukushi A Round Gothic Bold" panose="02020400000000000000" pitchFamily="18" charset="-128"/>
            </a:endParaRPr>
          </a:p>
        </p:txBody>
      </p:sp>
      <p:sp>
        <p:nvSpPr>
          <p:cNvPr id="18" name="テキスト ボックス 17">
            <a:extLst>
              <a:ext uri="{FF2B5EF4-FFF2-40B4-BE49-F238E27FC236}">
                <a16:creationId xmlns:a16="http://schemas.microsoft.com/office/drawing/2014/main" id="{521A1F43-A190-75CF-B399-2813A7F5BA8F}"/>
              </a:ext>
            </a:extLst>
          </p:cNvPr>
          <p:cNvSpPr txBox="1"/>
          <p:nvPr/>
        </p:nvSpPr>
        <p:spPr>
          <a:xfrm>
            <a:off x="9785960" y="5871101"/>
            <a:ext cx="1231427" cy="523220"/>
          </a:xfrm>
          <a:prstGeom prst="rect">
            <a:avLst/>
          </a:prstGeom>
          <a:noFill/>
        </p:spPr>
        <p:txBody>
          <a:bodyPr wrap="none" rtlCol="0">
            <a:spAutoFit/>
          </a:bodyPr>
          <a:lstStyle/>
          <a:p>
            <a:pPr algn="ctr"/>
            <a:r>
              <a:rPr kumimoji="1" lang="ja-JP" altLang="en-US" sz="1400" b="1">
                <a:solidFill>
                  <a:schemeClr val="bg1"/>
                </a:solidFill>
                <a:latin typeface="Tsukushi A Round Gothic Bold" panose="02020400000000000000" pitchFamily="18" charset="-128"/>
                <a:ea typeface="Tsukushi A Round Gothic Bold" panose="02020400000000000000" pitchFamily="18" charset="-128"/>
              </a:rPr>
              <a:t>気軽に</a:t>
            </a:r>
            <a:endParaRPr kumimoji="1" lang="en-US" altLang="ja-JP" sz="1400" b="1" dirty="0">
              <a:solidFill>
                <a:schemeClr val="bg1"/>
              </a:solidFill>
              <a:latin typeface="Tsukushi A Round Gothic Bold" panose="02020400000000000000" pitchFamily="18" charset="-128"/>
              <a:ea typeface="Tsukushi A Round Gothic Bold" panose="02020400000000000000" pitchFamily="18" charset="-128"/>
            </a:endParaRPr>
          </a:p>
          <a:p>
            <a:pPr algn="ctr"/>
            <a:r>
              <a:rPr lang="ja-JP" altLang="en-US" sz="1400" b="1">
                <a:solidFill>
                  <a:schemeClr val="bg1"/>
                </a:solidFill>
                <a:latin typeface="Tsukushi A Round Gothic Bold" panose="02020400000000000000" pitchFamily="18" charset="-128"/>
                <a:ea typeface="Tsukushi A Round Gothic Bold" panose="02020400000000000000" pitchFamily="18" charset="-128"/>
              </a:rPr>
              <a:t>アップデート</a:t>
            </a:r>
            <a:endParaRPr kumimoji="1" lang="ja-JP" altLang="en-US" sz="1400" b="1">
              <a:solidFill>
                <a:schemeClr val="bg1"/>
              </a:solidFill>
              <a:latin typeface="Tsukushi A Round Gothic Bold" panose="02020400000000000000" pitchFamily="18" charset="-128"/>
              <a:ea typeface="Tsukushi A Round Gothic Bold" panose="02020400000000000000" pitchFamily="18" charset="-128"/>
            </a:endParaRPr>
          </a:p>
        </p:txBody>
      </p:sp>
      <p:sp>
        <p:nvSpPr>
          <p:cNvPr id="20" name="テキスト ボックス 19">
            <a:extLst>
              <a:ext uri="{FF2B5EF4-FFF2-40B4-BE49-F238E27FC236}">
                <a16:creationId xmlns:a16="http://schemas.microsoft.com/office/drawing/2014/main" id="{0DA41AE5-1AE9-4517-6AD6-5C1C5FCE43DD}"/>
              </a:ext>
            </a:extLst>
          </p:cNvPr>
          <p:cNvSpPr txBox="1"/>
          <p:nvPr/>
        </p:nvSpPr>
        <p:spPr>
          <a:xfrm>
            <a:off x="10160923" y="3911788"/>
            <a:ext cx="667265" cy="307777"/>
          </a:xfrm>
          <a:prstGeom prst="rect">
            <a:avLst/>
          </a:prstGeom>
          <a:noFill/>
        </p:spPr>
        <p:txBody>
          <a:bodyPr wrap="square" rtlCol="0">
            <a:spAutoFit/>
          </a:bodyPr>
          <a:lstStyle/>
          <a:p>
            <a:r>
              <a:rPr kumimoji="1" lang="ja-JP" altLang="en-US" sz="1400" b="1">
                <a:solidFill>
                  <a:srgbClr val="1E3563"/>
                </a:solidFill>
                <a:latin typeface="Tsukushi A Round Gothic Bold" panose="02020400000000000000" pitchFamily="18" charset="-128"/>
                <a:ea typeface="Tsukushi A Round Gothic Bold" panose="02020400000000000000" pitchFamily="18" charset="-128"/>
              </a:rPr>
              <a:t>定説</a:t>
            </a:r>
            <a:endParaRPr kumimoji="1" lang="en-US" altLang="ja-JP" sz="1400" b="1" dirty="0">
              <a:solidFill>
                <a:srgbClr val="1E3563"/>
              </a:solidFill>
              <a:latin typeface="Tsukushi A Round Gothic Bold" panose="02020400000000000000" pitchFamily="18" charset="-128"/>
              <a:ea typeface="Tsukushi A Round Gothic Bold" panose="02020400000000000000" pitchFamily="18" charset="-128"/>
            </a:endParaRPr>
          </a:p>
        </p:txBody>
      </p:sp>
      <p:sp>
        <p:nvSpPr>
          <p:cNvPr id="21" name="テキスト ボックス 20">
            <a:extLst>
              <a:ext uri="{FF2B5EF4-FFF2-40B4-BE49-F238E27FC236}">
                <a16:creationId xmlns:a16="http://schemas.microsoft.com/office/drawing/2014/main" id="{2EFED12C-AC80-D0D2-0DC2-ECC42419AC67}"/>
              </a:ext>
            </a:extLst>
          </p:cNvPr>
          <p:cNvSpPr txBox="1"/>
          <p:nvPr/>
        </p:nvSpPr>
        <p:spPr>
          <a:xfrm>
            <a:off x="8252282" y="3882857"/>
            <a:ext cx="667265" cy="307777"/>
          </a:xfrm>
          <a:prstGeom prst="rect">
            <a:avLst/>
          </a:prstGeom>
          <a:noFill/>
        </p:spPr>
        <p:txBody>
          <a:bodyPr wrap="square" rtlCol="0">
            <a:spAutoFit/>
          </a:bodyPr>
          <a:lstStyle/>
          <a:p>
            <a:r>
              <a:rPr kumimoji="1" lang="ja-JP" altLang="en-US" sz="1400" b="1">
                <a:solidFill>
                  <a:srgbClr val="1E3563"/>
                </a:solidFill>
                <a:latin typeface="Tsukushi A Round Gothic Bold" panose="02020400000000000000" pitchFamily="18" charset="-128"/>
                <a:ea typeface="Tsukushi A Round Gothic Bold" panose="02020400000000000000" pitchFamily="18" charset="-128"/>
              </a:rPr>
              <a:t>起点</a:t>
            </a:r>
            <a:endParaRPr kumimoji="1" lang="en-US" altLang="ja-JP" sz="1400" b="1" dirty="0">
              <a:solidFill>
                <a:srgbClr val="1E3563"/>
              </a:solidFill>
              <a:latin typeface="Tsukushi A Round Gothic Bold" panose="02020400000000000000" pitchFamily="18" charset="-128"/>
              <a:ea typeface="Tsukushi A Round Gothic Bold" panose="02020400000000000000" pitchFamily="18" charset="-128"/>
            </a:endParaRPr>
          </a:p>
        </p:txBody>
      </p:sp>
      <p:sp>
        <p:nvSpPr>
          <p:cNvPr id="22" name="テキスト ボックス 21">
            <a:extLst>
              <a:ext uri="{FF2B5EF4-FFF2-40B4-BE49-F238E27FC236}">
                <a16:creationId xmlns:a16="http://schemas.microsoft.com/office/drawing/2014/main" id="{E5871519-B8D7-D4E4-E2AF-D48C09C1910C}"/>
              </a:ext>
            </a:extLst>
          </p:cNvPr>
          <p:cNvSpPr txBox="1"/>
          <p:nvPr/>
        </p:nvSpPr>
        <p:spPr>
          <a:xfrm>
            <a:off x="10147411" y="5531238"/>
            <a:ext cx="667265" cy="307777"/>
          </a:xfrm>
          <a:prstGeom prst="rect">
            <a:avLst/>
          </a:prstGeom>
          <a:noFill/>
        </p:spPr>
        <p:txBody>
          <a:bodyPr wrap="square" rtlCol="0">
            <a:spAutoFit/>
          </a:bodyPr>
          <a:lstStyle/>
          <a:p>
            <a:r>
              <a:rPr kumimoji="1" lang="ja-JP" altLang="en-US" sz="1400" b="1">
                <a:solidFill>
                  <a:srgbClr val="1E3563"/>
                </a:solidFill>
                <a:latin typeface="Tsukushi A Round Gothic Bold" panose="02020400000000000000" pitchFamily="18" charset="-128"/>
                <a:ea typeface="Tsukushi A Round Gothic Bold" panose="02020400000000000000" pitchFamily="18" charset="-128"/>
              </a:rPr>
              <a:t>逆説</a:t>
            </a:r>
            <a:endParaRPr kumimoji="1" lang="en-US" altLang="ja-JP" sz="1400" b="1" dirty="0">
              <a:solidFill>
                <a:srgbClr val="1E3563"/>
              </a:solidFill>
              <a:latin typeface="Tsukushi A Round Gothic Bold" panose="02020400000000000000" pitchFamily="18" charset="-128"/>
              <a:ea typeface="Tsukushi A Round Gothic Bold" panose="02020400000000000000" pitchFamily="18" charset="-128"/>
            </a:endParaRPr>
          </a:p>
        </p:txBody>
      </p:sp>
    </p:spTree>
    <p:extLst>
      <p:ext uri="{BB962C8B-B14F-4D97-AF65-F5344CB8AC3E}">
        <p14:creationId xmlns:p14="http://schemas.microsoft.com/office/powerpoint/2010/main" val="274739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三角形 29">
            <a:extLst>
              <a:ext uri="{FF2B5EF4-FFF2-40B4-BE49-F238E27FC236}">
                <a16:creationId xmlns:a16="http://schemas.microsoft.com/office/drawing/2014/main" id="{A18E4527-12AF-4253-0234-DA656DA42954}"/>
              </a:ext>
            </a:extLst>
          </p:cNvPr>
          <p:cNvSpPr/>
          <p:nvPr/>
        </p:nvSpPr>
        <p:spPr>
          <a:xfrm rot="15047095" flipH="1">
            <a:off x="7084917" y="4179754"/>
            <a:ext cx="85702" cy="345990"/>
          </a:xfrm>
          <a:prstGeom prst="triangle">
            <a:avLst/>
          </a:prstGeom>
          <a:solidFill>
            <a:srgbClr val="F06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E1138694-144C-50FD-5F0C-F3463127B3C1}"/>
              </a:ext>
            </a:extLst>
          </p:cNvPr>
          <p:cNvSpPr/>
          <p:nvPr/>
        </p:nvSpPr>
        <p:spPr>
          <a:xfrm>
            <a:off x="7276050" y="3179450"/>
            <a:ext cx="4114800" cy="1607596"/>
          </a:xfrm>
          <a:prstGeom prst="roundRect">
            <a:avLst>
              <a:gd name="adj" fmla="val 11761"/>
            </a:avLst>
          </a:prstGeom>
          <a:solidFill>
            <a:schemeClr val="bg1"/>
          </a:solidFill>
          <a:ln>
            <a:solidFill>
              <a:srgbClr val="F067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20D4DBAF-D6AC-C600-24AC-E0ACB24C29E5}"/>
              </a:ext>
            </a:extLst>
          </p:cNvPr>
          <p:cNvSpPr/>
          <p:nvPr/>
        </p:nvSpPr>
        <p:spPr>
          <a:xfrm>
            <a:off x="0" y="5315319"/>
            <a:ext cx="12192000" cy="1223319"/>
          </a:xfrm>
          <a:prstGeom prst="roundRect">
            <a:avLst>
              <a:gd name="adj" fmla="val 0"/>
            </a:avLst>
          </a:prstGeom>
          <a:solidFill>
            <a:schemeClr val="bg1"/>
          </a:solidFill>
          <a:ln>
            <a:noFill/>
          </a:ln>
          <a:effectLst>
            <a:outerShdw blurRad="1270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a:extLst>
              <a:ext uri="{FF2B5EF4-FFF2-40B4-BE49-F238E27FC236}">
                <a16:creationId xmlns:a16="http://schemas.microsoft.com/office/drawing/2014/main" id="{CDCDAD84-CB58-5149-0621-4EB7831EBF4C}"/>
              </a:ext>
            </a:extLst>
          </p:cNvPr>
          <p:cNvSpPr/>
          <p:nvPr/>
        </p:nvSpPr>
        <p:spPr>
          <a:xfrm>
            <a:off x="952819" y="1094585"/>
            <a:ext cx="10286359" cy="1658895"/>
          </a:xfrm>
          <a:prstGeom prst="roundRect">
            <a:avLst>
              <a:gd name="adj" fmla="val 4376"/>
            </a:avLst>
          </a:prstGeom>
          <a:solidFill>
            <a:srgbClr val="ED542E">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0" y="0"/>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0F032-8CC9-E2EE-3C09-93949C1C3FEE}"/>
              </a:ext>
            </a:extLst>
          </p:cNvPr>
          <p:cNvSpPr txBox="1"/>
          <p:nvPr/>
        </p:nvSpPr>
        <p:spPr>
          <a:xfrm>
            <a:off x="4298071" y="206950"/>
            <a:ext cx="3570208" cy="461665"/>
          </a:xfrm>
          <a:prstGeom prst="rect">
            <a:avLst/>
          </a:prstGeom>
          <a:noFill/>
        </p:spPr>
        <p:txBody>
          <a:bodyPr wrap="none" rtlCol="0">
            <a:spAutoFit/>
          </a:bodyPr>
          <a:lstStyle/>
          <a:p>
            <a:r>
              <a:rPr kumimoji="1" lang="ja-JP" altLang="en-US" sz="2400" b="1" dirty="0">
                <a:solidFill>
                  <a:schemeClr val="bg1"/>
                </a:solidFill>
                <a:latin typeface="Tsukushi A Round Gothic Bold" panose="02020400000000000000" pitchFamily="18" charset="-128"/>
                <a:ea typeface="Tsukushi A Round Gothic Bold" panose="02020400000000000000" pitchFamily="18" charset="-128"/>
              </a:rPr>
              <a:t>新規顧客へのアプローチ</a:t>
            </a:r>
          </a:p>
        </p:txBody>
      </p:sp>
      <p:sp>
        <p:nvSpPr>
          <p:cNvPr id="20" name="角丸四角形 19">
            <a:extLst>
              <a:ext uri="{FF2B5EF4-FFF2-40B4-BE49-F238E27FC236}">
                <a16:creationId xmlns:a16="http://schemas.microsoft.com/office/drawing/2014/main" id="{68D87433-70DA-4542-2221-BBB099977244}"/>
              </a:ext>
            </a:extLst>
          </p:cNvPr>
          <p:cNvSpPr/>
          <p:nvPr/>
        </p:nvSpPr>
        <p:spPr>
          <a:xfrm>
            <a:off x="3606610" y="1213061"/>
            <a:ext cx="5018406" cy="565021"/>
          </a:xfrm>
          <a:prstGeom prst="roundRect">
            <a:avLst>
              <a:gd name="adj" fmla="val 50000"/>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DF66F66-B6ED-8F05-F465-EF0294D41693}"/>
              </a:ext>
            </a:extLst>
          </p:cNvPr>
          <p:cNvSpPr txBox="1"/>
          <p:nvPr/>
        </p:nvSpPr>
        <p:spPr>
          <a:xfrm>
            <a:off x="3823581" y="1295517"/>
            <a:ext cx="4544834" cy="400110"/>
          </a:xfrm>
          <a:prstGeom prst="rect">
            <a:avLst/>
          </a:prstGeom>
          <a:noFill/>
        </p:spPr>
        <p:txBody>
          <a:bodyPr wrap="none" rtlCol="0">
            <a:spAutoFit/>
          </a:bodyPr>
          <a:lstStyle/>
          <a:p>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新規顧客を集客するには口コミが有効</a:t>
            </a:r>
          </a:p>
        </p:txBody>
      </p:sp>
      <p:sp>
        <p:nvSpPr>
          <p:cNvPr id="5" name="テキスト ボックス 4">
            <a:extLst>
              <a:ext uri="{FF2B5EF4-FFF2-40B4-BE49-F238E27FC236}">
                <a16:creationId xmlns:a16="http://schemas.microsoft.com/office/drawing/2014/main" id="{8F2E66F3-C480-4B49-B000-E535D2BDF559}"/>
              </a:ext>
            </a:extLst>
          </p:cNvPr>
          <p:cNvSpPr txBox="1"/>
          <p:nvPr/>
        </p:nvSpPr>
        <p:spPr>
          <a:xfrm>
            <a:off x="2643772" y="1912882"/>
            <a:ext cx="6878806" cy="695255"/>
          </a:xfrm>
          <a:prstGeom prst="rect">
            <a:avLst/>
          </a:prstGeom>
          <a:noFill/>
        </p:spPr>
        <p:txBody>
          <a:bodyPr wrap="none" rtlCol="0">
            <a:spAutoFit/>
          </a:bodyPr>
          <a:lstStyle/>
          <a:p>
            <a:pPr algn="ctr">
              <a:lnSpc>
                <a:spcPts val="2360"/>
              </a:lnSpc>
            </a:pPr>
            <a:r>
              <a:rPr kumimoji="1" lang="ja-JP" altLang="en-US" b="1" dirty="0">
                <a:solidFill>
                  <a:srgbClr val="274B66"/>
                </a:solidFill>
                <a:latin typeface="Tsukushi A Round Gothic Regular" panose="02020400000000000000" pitchFamily="18" charset="-128"/>
                <a:ea typeface="Tsukushi A Round Gothic Regular" panose="02020400000000000000" pitchFamily="18" charset="-128"/>
              </a:rPr>
              <a:t>口コミは</a:t>
            </a:r>
            <a:r>
              <a:rPr lang="ja-JP" altLang="en-US" b="1" dirty="0">
                <a:solidFill>
                  <a:srgbClr val="274B66"/>
                </a:solidFill>
                <a:latin typeface="Tsukushi A Round Gothic Regular" panose="02020400000000000000" pitchFamily="18" charset="-128"/>
                <a:ea typeface="Tsukushi A Round Gothic Regular" panose="02020400000000000000" pitchFamily="18" charset="-128"/>
              </a:rPr>
              <a:t>、</a:t>
            </a:r>
            <a:r>
              <a:rPr kumimoji="1" lang="ja-JP" altLang="en-US" b="1" dirty="0">
                <a:solidFill>
                  <a:srgbClr val="274B66"/>
                </a:solidFill>
                <a:latin typeface="Tsukushi A Round Gothic Regular" panose="02020400000000000000" pitchFamily="18" charset="-128"/>
                <a:ea typeface="Tsukushi A Round Gothic Regular" panose="02020400000000000000" pitchFamily="18" charset="-128"/>
              </a:rPr>
              <a:t>サービスの質・スタッフの評判などを、</a:t>
            </a:r>
            <a:endParaRPr kumimoji="1" lang="en-US" altLang="ja-JP" b="1" dirty="0">
              <a:solidFill>
                <a:srgbClr val="274B66"/>
              </a:solidFill>
              <a:latin typeface="Tsukushi A Round Gothic Regular" panose="02020400000000000000" pitchFamily="18" charset="-128"/>
              <a:ea typeface="Tsukushi A Round Gothic Regular" panose="02020400000000000000" pitchFamily="18" charset="-128"/>
            </a:endParaRPr>
          </a:p>
          <a:p>
            <a:pPr algn="ctr">
              <a:lnSpc>
                <a:spcPts val="2360"/>
              </a:lnSpc>
            </a:pPr>
            <a:r>
              <a:rPr kumimoji="1" lang="ja-JP" altLang="en-US" b="1" dirty="0">
                <a:solidFill>
                  <a:srgbClr val="274B66"/>
                </a:solidFill>
                <a:latin typeface="Tsukushi A Round Gothic Regular" panose="02020400000000000000" pitchFamily="18" charset="-128"/>
                <a:ea typeface="Tsukushi A Round Gothic Regular" panose="02020400000000000000" pitchFamily="18" charset="-128"/>
              </a:rPr>
              <a:t>お客様がご友人</a:t>
            </a:r>
            <a:r>
              <a:rPr lang="ja-JP" altLang="en-US" b="1" dirty="0">
                <a:solidFill>
                  <a:srgbClr val="274B66"/>
                </a:solidFill>
                <a:latin typeface="Tsukushi A Round Gothic Regular" panose="02020400000000000000" pitchFamily="18" charset="-128"/>
                <a:ea typeface="Tsukushi A Round Gothic Regular" panose="02020400000000000000" pitchFamily="18" charset="-128"/>
              </a:rPr>
              <a:t>など</a:t>
            </a:r>
            <a:r>
              <a:rPr kumimoji="1" lang="ja-JP" altLang="en-US" b="1" dirty="0">
                <a:solidFill>
                  <a:srgbClr val="274B66"/>
                </a:solidFill>
                <a:latin typeface="Tsukushi A Round Gothic Regular" panose="02020400000000000000" pitchFamily="18" charset="-128"/>
                <a:ea typeface="Tsukushi A Round Gothic Regular" panose="02020400000000000000" pitchFamily="18" charset="-128"/>
              </a:rPr>
              <a:t>にお話することにより口コミは広がります。</a:t>
            </a:r>
          </a:p>
        </p:txBody>
      </p:sp>
      <p:pic>
        <p:nvPicPr>
          <p:cNvPr id="9" name="図 8">
            <a:extLst>
              <a:ext uri="{FF2B5EF4-FFF2-40B4-BE49-F238E27FC236}">
                <a16:creationId xmlns:a16="http://schemas.microsoft.com/office/drawing/2014/main" id="{411907DE-9B05-C199-1D94-421EC50AB7E2}"/>
              </a:ext>
            </a:extLst>
          </p:cNvPr>
          <p:cNvPicPr>
            <a:picLocks noChangeAspect="1"/>
          </p:cNvPicPr>
          <p:nvPr/>
        </p:nvPicPr>
        <p:blipFill>
          <a:blip r:embed="rId2"/>
          <a:stretch>
            <a:fillRect/>
          </a:stretch>
        </p:blipFill>
        <p:spPr>
          <a:xfrm>
            <a:off x="9333450" y="1730553"/>
            <a:ext cx="1688757" cy="1266568"/>
          </a:xfrm>
          <a:prstGeom prst="rect">
            <a:avLst/>
          </a:prstGeom>
        </p:spPr>
      </p:pic>
      <p:sp>
        <p:nvSpPr>
          <p:cNvPr id="10" name="テキスト ボックス 9">
            <a:extLst>
              <a:ext uri="{FF2B5EF4-FFF2-40B4-BE49-F238E27FC236}">
                <a16:creationId xmlns:a16="http://schemas.microsoft.com/office/drawing/2014/main" id="{EB5EB919-3E19-4027-E10D-3274E08E8153}"/>
              </a:ext>
            </a:extLst>
          </p:cNvPr>
          <p:cNvSpPr txBox="1"/>
          <p:nvPr/>
        </p:nvSpPr>
        <p:spPr>
          <a:xfrm>
            <a:off x="2565674" y="3516898"/>
            <a:ext cx="3775393" cy="400110"/>
          </a:xfrm>
          <a:prstGeom prst="rect">
            <a:avLst/>
          </a:prstGeom>
          <a:noFill/>
        </p:spPr>
        <p:txBody>
          <a:bodyPr wrap="none" rtlCol="0">
            <a:spAutoFit/>
          </a:bodyPr>
          <a:lstStyle/>
          <a:p>
            <a:r>
              <a:rPr kumimoji="1" lang="ja-JP" altLang="en-US" sz="20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口コミを増やすためには・・・</a:t>
            </a:r>
          </a:p>
        </p:txBody>
      </p:sp>
      <p:sp>
        <p:nvSpPr>
          <p:cNvPr id="13" name="テキスト ボックス 12">
            <a:extLst>
              <a:ext uri="{FF2B5EF4-FFF2-40B4-BE49-F238E27FC236}">
                <a16:creationId xmlns:a16="http://schemas.microsoft.com/office/drawing/2014/main" id="{99E02CAF-7E51-7409-EBBC-601E15BFAF6F}"/>
              </a:ext>
            </a:extLst>
          </p:cNvPr>
          <p:cNvSpPr txBox="1"/>
          <p:nvPr/>
        </p:nvSpPr>
        <p:spPr>
          <a:xfrm>
            <a:off x="1334770" y="5414068"/>
            <a:ext cx="9798668" cy="971676"/>
          </a:xfrm>
          <a:prstGeom prst="rect">
            <a:avLst/>
          </a:prstGeom>
          <a:noFill/>
        </p:spPr>
        <p:txBody>
          <a:bodyPr wrap="square">
            <a:spAutoFit/>
          </a:bodyPr>
          <a:lstStyle/>
          <a:p>
            <a:pPr algn="ctr">
              <a:lnSpc>
                <a:spcPct val="150000"/>
              </a:lnSpc>
            </a:pPr>
            <a:r>
              <a:rPr lang="ja-JP" altLang="ja-JP" sz="2000" b="1" kern="100" dirty="0">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声のエンディングノート</a:t>
            </a:r>
            <a:r>
              <a:rPr lang="en-US" altLang="ja-JP" sz="2000" b="1" kern="100" dirty="0">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 </a:t>
            </a:r>
            <a:r>
              <a:rPr lang="ja-JP" altLang="ja-JP" sz="2000" b="1" kern="100" dirty="0">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そら</a:t>
            </a:r>
            <a:r>
              <a:rPr lang="ja-JP" altLang="ja-JP" sz="2000" b="1" kern="100" dirty="0" err="1">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の</a:t>
            </a:r>
            <a:r>
              <a:rPr lang="ja-JP" altLang="ja-JP" sz="2000" b="1" kern="100" dirty="0">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カケラ</a:t>
            </a:r>
            <a:r>
              <a:rPr lang="en-US" altLang="ja-JP" sz="2000" b="1" kern="100" dirty="0">
                <a:solidFill>
                  <a:srgbClr val="35C2D5"/>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ja-JP"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は、時代にキャッチ</a:t>
            </a:r>
            <a:r>
              <a:rPr lang="ja-JP" altLang="en-US"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ー</a:t>
            </a:r>
            <a:r>
              <a:rPr lang="ja-JP" altLang="ja-JP"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な内容であり、</a:t>
            </a:r>
            <a:br>
              <a:rPr lang="en-US" altLang="ja-JP"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br>
            <a:r>
              <a:rPr lang="ja-JP" altLang="ja-JP" sz="2000" b="1" kern="100" dirty="0">
                <a:solidFill>
                  <a:srgbClr val="ED542E"/>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終活のために何かしなければとの思いをお持ちの方に刺さる内容</a:t>
            </a:r>
            <a:r>
              <a:rPr lang="ja-JP" altLang="ja-JP"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で</a:t>
            </a:r>
            <a:r>
              <a:rPr lang="ja-JP" altLang="en-US"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す</a:t>
            </a:r>
            <a:r>
              <a:rPr lang="ja-JP" altLang="ja-JP"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p>
        </p:txBody>
      </p:sp>
      <p:sp>
        <p:nvSpPr>
          <p:cNvPr id="19" name="テキスト ボックス 18">
            <a:extLst>
              <a:ext uri="{FF2B5EF4-FFF2-40B4-BE49-F238E27FC236}">
                <a16:creationId xmlns:a16="http://schemas.microsoft.com/office/drawing/2014/main" id="{01219277-9AED-96B9-8F62-586A9BBDE0D1}"/>
              </a:ext>
            </a:extLst>
          </p:cNvPr>
          <p:cNvSpPr txBox="1"/>
          <p:nvPr/>
        </p:nvSpPr>
        <p:spPr>
          <a:xfrm>
            <a:off x="2565674" y="3973918"/>
            <a:ext cx="4325223" cy="369332"/>
          </a:xfrm>
          <a:prstGeom prst="rect">
            <a:avLst/>
          </a:prstGeom>
          <a:noFill/>
        </p:spPr>
        <p:txBody>
          <a:bodyPr wrap="none" rtlCol="0">
            <a:spAutoFit/>
          </a:bodyPr>
          <a:lstStyle/>
          <a:p>
            <a:r>
              <a:rPr kumimoji="1" lang="ja-JP" altLang="en-US" dirty="0">
                <a:solidFill>
                  <a:schemeClr val="tx1">
                    <a:lumMod val="75000"/>
                    <a:lumOff val="25000"/>
                  </a:schemeClr>
                </a:solidFill>
                <a:latin typeface="Tsukushi A Round Gothic Regular" panose="02020400000000000000" pitchFamily="18" charset="-128"/>
                <a:ea typeface="Tsukushi A Round Gothic Regular" panose="02020400000000000000" pitchFamily="18" charset="-128"/>
              </a:rPr>
              <a:t>印象に残りやすく、話題にしやすいもの</a:t>
            </a:r>
          </a:p>
        </p:txBody>
      </p:sp>
      <p:sp>
        <p:nvSpPr>
          <p:cNvPr id="23" name="テキスト ボックス 22">
            <a:extLst>
              <a:ext uri="{FF2B5EF4-FFF2-40B4-BE49-F238E27FC236}">
                <a16:creationId xmlns:a16="http://schemas.microsoft.com/office/drawing/2014/main" id="{C29DDC3B-4579-6F38-4ACA-85C04559BDB6}"/>
              </a:ext>
            </a:extLst>
          </p:cNvPr>
          <p:cNvSpPr txBox="1"/>
          <p:nvPr/>
        </p:nvSpPr>
        <p:spPr>
          <a:xfrm>
            <a:off x="2565674" y="4347644"/>
            <a:ext cx="4604635" cy="369332"/>
          </a:xfrm>
          <a:prstGeom prst="rect">
            <a:avLst/>
          </a:prstGeom>
          <a:noFill/>
        </p:spPr>
        <p:txBody>
          <a:bodyPr wrap="square">
            <a:spAutoFit/>
          </a:bodyPr>
          <a:lstStyle/>
          <a:p>
            <a:r>
              <a:rPr kumimoji="1" lang="ja-JP" altLang="en-US" dirty="0">
                <a:solidFill>
                  <a:schemeClr val="tx1">
                    <a:lumMod val="75000"/>
                    <a:lumOff val="25000"/>
                  </a:schemeClr>
                </a:solidFill>
                <a:latin typeface="Tsukushi A Round Gothic Regular" panose="02020400000000000000" pitchFamily="18" charset="-128"/>
                <a:ea typeface="Tsukushi A Round Gothic Regular" panose="02020400000000000000" pitchFamily="18" charset="-128"/>
              </a:rPr>
              <a:t>ウリとなるものが必要です</a:t>
            </a:r>
            <a:endParaRPr lang="ja-JP" altLang="en-US" dirty="0">
              <a:latin typeface="Tsukushi A Round Gothic Regular" panose="02020400000000000000" pitchFamily="18" charset="-128"/>
              <a:ea typeface="Tsukushi A Round Gothic Regular" panose="02020400000000000000" pitchFamily="18" charset="-128"/>
            </a:endParaRPr>
          </a:p>
        </p:txBody>
      </p:sp>
      <p:pic>
        <p:nvPicPr>
          <p:cNvPr id="2050" name="Picture 2" descr="口コミイラスト｜無料イラスト・フリー素材なら「イラストAC」">
            <a:extLst>
              <a:ext uri="{FF2B5EF4-FFF2-40B4-BE49-F238E27FC236}">
                <a16:creationId xmlns:a16="http://schemas.microsoft.com/office/drawing/2014/main" id="{C9EC8D8C-97EE-C546-5011-9AFCF161C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17" y="3358519"/>
            <a:ext cx="1828457" cy="136932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0012C9B2-5E0F-73DA-1871-7F39B9E572BE}"/>
              </a:ext>
            </a:extLst>
          </p:cNvPr>
          <p:cNvSpPr txBox="1"/>
          <p:nvPr/>
        </p:nvSpPr>
        <p:spPr>
          <a:xfrm>
            <a:off x="7599642" y="3194745"/>
            <a:ext cx="3467616" cy="1525354"/>
          </a:xfrm>
          <a:prstGeom prst="rect">
            <a:avLst/>
          </a:prstGeom>
          <a:noFill/>
        </p:spPr>
        <p:txBody>
          <a:bodyPr wrap="none" rtlCol="0">
            <a:spAutoFit/>
          </a:bodyPr>
          <a:lstStyle/>
          <a:p>
            <a:pPr algn="ctr">
              <a:lnSpc>
                <a:spcPct val="150000"/>
              </a:lnSpc>
            </a:pPr>
            <a:r>
              <a:rPr kumimoji="1" lang="ja-JP" altLang="en-US" sz="16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看板メニューや</a:t>
            </a:r>
            <a:endParaRPr kumimoji="1" lang="en-US" altLang="ja-JP" sz="16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pPr algn="ctr">
              <a:lnSpc>
                <a:spcPct val="150000"/>
              </a:lnSpc>
            </a:pPr>
            <a:r>
              <a:rPr lang="ja-JP" altLang="en-US" sz="16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商品・サービスとなるもので</a:t>
            </a:r>
            <a:br>
              <a:rPr lang="en-US" altLang="ja-JP" sz="16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br>
            <a:r>
              <a:rPr lang="ja-JP" altLang="en-US" sz="1600" b="1" dirty="0">
                <a:solidFill>
                  <a:srgbClr val="35C2D5"/>
                </a:solidFill>
                <a:latin typeface="Tsukushi A Round Gothic Bold" panose="02020400000000000000" pitchFamily="18" charset="-128"/>
                <a:ea typeface="Tsukushi A Round Gothic Bold" panose="02020400000000000000" pitchFamily="18" charset="-128"/>
              </a:rPr>
              <a:t>印象に残りやすく、話題にしやすい</a:t>
            </a:r>
            <a:endParaRPr lang="en-US" altLang="ja-JP" sz="1600" b="1" dirty="0">
              <a:solidFill>
                <a:srgbClr val="35C2D5"/>
              </a:solidFill>
              <a:latin typeface="Tsukushi A Round Gothic Bold" panose="02020400000000000000" pitchFamily="18" charset="-128"/>
              <a:ea typeface="Tsukushi A Round Gothic Bold" panose="02020400000000000000" pitchFamily="18" charset="-128"/>
            </a:endParaRPr>
          </a:p>
          <a:p>
            <a:pPr algn="ctr">
              <a:lnSpc>
                <a:spcPct val="150000"/>
              </a:lnSpc>
            </a:pPr>
            <a:r>
              <a:rPr lang="ja-JP" altLang="en-US" sz="1600" b="1" dirty="0">
                <a:solidFill>
                  <a:srgbClr val="35C2D5"/>
                </a:solidFill>
                <a:latin typeface="Tsukushi A Round Gothic Bold" panose="02020400000000000000" pitchFamily="18" charset="-128"/>
                <a:ea typeface="Tsukushi A Round Gothic Bold" panose="02020400000000000000" pitchFamily="18" charset="-128"/>
              </a:rPr>
              <a:t>ものを作る</a:t>
            </a:r>
            <a:r>
              <a:rPr lang="ja-JP" altLang="en-US" sz="16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ことが重要です</a:t>
            </a:r>
            <a:endParaRPr kumimoji="1" lang="ja-JP" altLang="en-US" sz="16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p:txBody>
      </p:sp>
    </p:spTree>
    <p:extLst>
      <p:ext uri="{BB962C8B-B14F-4D97-AF65-F5344CB8AC3E}">
        <p14:creationId xmlns:p14="http://schemas.microsoft.com/office/powerpoint/2010/main" val="201806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a:extLst>
              <a:ext uri="{FF2B5EF4-FFF2-40B4-BE49-F238E27FC236}">
                <a16:creationId xmlns:a16="http://schemas.microsoft.com/office/drawing/2014/main" id="{EEB76DDE-3812-209D-9730-D29A163F8185}"/>
              </a:ext>
            </a:extLst>
          </p:cNvPr>
          <p:cNvSpPr/>
          <p:nvPr/>
        </p:nvSpPr>
        <p:spPr>
          <a:xfrm>
            <a:off x="1401445" y="3152173"/>
            <a:ext cx="4522573" cy="3317789"/>
          </a:xfrm>
          <a:prstGeom prst="roundRect">
            <a:avLst>
              <a:gd name="adj" fmla="val 4376"/>
            </a:avLst>
          </a:prstGeom>
          <a:solidFill>
            <a:srgbClr val="ED542E">
              <a:alpha val="32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0" y="0"/>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0F032-8CC9-E2EE-3C09-93949C1C3FEE}"/>
              </a:ext>
            </a:extLst>
          </p:cNvPr>
          <p:cNvSpPr txBox="1"/>
          <p:nvPr/>
        </p:nvSpPr>
        <p:spPr>
          <a:xfrm>
            <a:off x="2476600" y="159515"/>
            <a:ext cx="7609776" cy="400110"/>
          </a:xfrm>
          <a:prstGeom prst="rect">
            <a:avLst/>
          </a:prstGeom>
          <a:noFill/>
        </p:spPr>
        <p:txBody>
          <a:bodyPr wrap="none" rtlCol="0">
            <a:spAutoFit/>
          </a:bodyPr>
          <a:lstStyle/>
          <a:p>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 そら</a:t>
            </a:r>
            <a:r>
              <a:rPr kumimoji="1" lang="ja-JP" altLang="en-US" sz="2000" b="1" dirty="0" err="1">
                <a:solidFill>
                  <a:schemeClr val="bg1"/>
                </a:solidFill>
                <a:latin typeface="Tsukushi A Round Gothic Bold" panose="02020400000000000000" pitchFamily="18" charset="-128"/>
                <a:ea typeface="Tsukushi A Round Gothic Bold" panose="02020400000000000000" pitchFamily="18" charset="-128"/>
              </a:rPr>
              <a:t>の</a:t>
            </a:r>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カケラ</a:t>
            </a:r>
            <a:r>
              <a:rPr lang="en-US" altLang="ja-JP"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000" b="1" kern="100" dirty="0">
                <a:solidFill>
                  <a:schemeClr val="bg1"/>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はなぜ心に刺さるのか？</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10" name="テキスト ボックス 9">
            <a:extLst>
              <a:ext uri="{FF2B5EF4-FFF2-40B4-BE49-F238E27FC236}">
                <a16:creationId xmlns:a16="http://schemas.microsoft.com/office/drawing/2014/main" id="{D9FE85EC-C1B3-2F56-BEDE-687E51C06608}"/>
              </a:ext>
            </a:extLst>
          </p:cNvPr>
          <p:cNvSpPr txBox="1"/>
          <p:nvPr/>
        </p:nvSpPr>
        <p:spPr>
          <a:xfrm>
            <a:off x="4116303" y="2442978"/>
            <a:ext cx="3775393" cy="400110"/>
          </a:xfrm>
          <a:prstGeom prst="rect">
            <a:avLst/>
          </a:prstGeom>
          <a:noFill/>
        </p:spPr>
        <p:txBody>
          <a:bodyPr wrap="none" rtlCol="0">
            <a:spAutoFit/>
          </a:bodyPr>
          <a:lstStyle/>
          <a:p>
            <a:r>
              <a:rPr lang="ja-JP" altLang="en-US" sz="2000" b="1" dirty="0">
                <a:solidFill>
                  <a:schemeClr val="bg1"/>
                </a:solidFill>
                <a:latin typeface="Tsukushi A Round Gothic Bold" panose="02020400000000000000" pitchFamily="18" charset="-128"/>
                <a:ea typeface="Tsukushi A Round Gothic Bold" panose="02020400000000000000" pitchFamily="18" charset="-128"/>
              </a:rPr>
              <a:t>販売代理店様の対象例イメージ</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13" name="テキスト ボックス 12">
            <a:extLst>
              <a:ext uri="{FF2B5EF4-FFF2-40B4-BE49-F238E27FC236}">
                <a16:creationId xmlns:a16="http://schemas.microsoft.com/office/drawing/2014/main" id="{344A1A2C-C6F6-BAEB-503F-A387D767D806}"/>
              </a:ext>
            </a:extLst>
          </p:cNvPr>
          <p:cNvSpPr txBox="1"/>
          <p:nvPr/>
        </p:nvSpPr>
        <p:spPr>
          <a:xfrm>
            <a:off x="1679904" y="1318939"/>
            <a:ext cx="9573312" cy="677108"/>
          </a:xfrm>
          <a:prstGeom prst="rect">
            <a:avLst/>
          </a:prstGeom>
          <a:noFill/>
        </p:spPr>
        <p:txBody>
          <a:bodyPr wrap="square">
            <a:spAutoFit/>
          </a:bodyPr>
          <a:lstStyle/>
          <a:p>
            <a:r>
              <a:rPr lang="ja-JP" altLang="en-US" sz="2000" b="1" dirty="0">
                <a:solidFill>
                  <a:srgbClr val="00B0F0"/>
                </a:solidFill>
                <a:latin typeface="Tsukushi A Round Gothic Bold" panose="02020400000000000000" pitchFamily="18" charset="-128"/>
                <a:ea typeface="Tsukushi A Round Gothic Bold" panose="02020400000000000000" pitchFamily="18" charset="-128"/>
              </a:rPr>
              <a:t>それは</a:t>
            </a:r>
            <a:r>
              <a:rPr kumimoji="1" lang="ja-JP" altLang="en-US" sz="2000" b="1" dirty="0">
                <a:solidFill>
                  <a:srgbClr val="00B0F0"/>
                </a:solidFill>
                <a:latin typeface="Tsukushi A Round Gothic Bold" panose="02020400000000000000" pitchFamily="18" charset="-128"/>
                <a:ea typeface="Tsukushi A Round Gothic Bold" panose="02020400000000000000" pitchFamily="18" charset="-128"/>
              </a:rPr>
              <a:t>エモーショナルな家族の絆</a:t>
            </a:r>
            <a:endParaRPr kumimoji="1" lang="en-US" altLang="ja-JP" sz="2000" b="1" dirty="0">
              <a:solidFill>
                <a:srgbClr val="00B0F0"/>
              </a:solidFill>
              <a:latin typeface="Tsukushi A Round Gothic Bold" panose="02020400000000000000" pitchFamily="18" charset="-128"/>
              <a:ea typeface="Tsukushi A Round Gothic Bold" panose="02020400000000000000" pitchFamily="18" charset="-128"/>
            </a:endParaRPr>
          </a:p>
          <a:p>
            <a:r>
              <a:rPr lang="ja-JP" altLang="en-US"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高齢者</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とその家族との感情的なつながりを強化し、長期的な関係構築が期待できます。</a:t>
            </a:r>
            <a:endPar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p:txBody>
      </p:sp>
      <p:pic>
        <p:nvPicPr>
          <p:cNvPr id="2" name="オンライン メディア 1" title="声のエンディングノートそらのカケラ">
            <a:hlinkClick r:id="" action="ppaction://media"/>
            <a:extLst>
              <a:ext uri="{FF2B5EF4-FFF2-40B4-BE49-F238E27FC236}">
                <a16:creationId xmlns:a16="http://schemas.microsoft.com/office/drawing/2014/main" id="{93642520-714E-6814-DF80-52313541DAC4}"/>
              </a:ext>
            </a:extLst>
          </p:cNvPr>
          <p:cNvPicPr>
            <a:picLocks noRot="1" noChangeAspect="1"/>
          </p:cNvPicPr>
          <p:nvPr>
            <a:videoFile r:link="rId1"/>
          </p:nvPr>
        </p:nvPicPr>
        <p:blipFill>
          <a:blip r:embed="rId3"/>
          <a:stretch>
            <a:fillRect/>
          </a:stretch>
        </p:blipFill>
        <p:spPr>
          <a:xfrm>
            <a:off x="1932440" y="2079282"/>
            <a:ext cx="7983156" cy="4510494"/>
          </a:xfrm>
          <a:prstGeom prst="rect">
            <a:avLst/>
          </a:prstGeom>
        </p:spPr>
      </p:pic>
    </p:spTree>
    <p:extLst>
      <p:ext uri="{BB962C8B-B14F-4D97-AF65-F5344CB8AC3E}">
        <p14:creationId xmlns:p14="http://schemas.microsoft.com/office/powerpoint/2010/main" val="20377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a:extLst>
              <a:ext uri="{FF2B5EF4-FFF2-40B4-BE49-F238E27FC236}">
                <a16:creationId xmlns:a16="http://schemas.microsoft.com/office/drawing/2014/main" id="{EEB76DDE-3812-209D-9730-D29A163F8185}"/>
              </a:ext>
            </a:extLst>
          </p:cNvPr>
          <p:cNvSpPr/>
          <p:nvPr/>
        </p:nvSpPr>
        <p:spPr>
          <a:xfrm>
            <a:off x="1401445" y="3152173"/>
            <a:ext cx="4522573" cy="3317789"/>
          </a:xfrm>
          <a:prstGeom prst="roundRect">
            <a:avLst>
              <a:gd name="adj" fmla="val 4376"/>
            </a:avLst>
          </a:prstGeom>
          <a:solidFill>
            <a:srgbClr val="ED542E">
              <a:alpha val="32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0" y="0"/>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470F032-8CC9-E2EE-3C09-93949C1C3FEE}"/>
              </a:ext>
            </a:extLst>
          </p:cNvPr>
          <p:cNvSpPr txBox="1"/>
          <p:nvPr/>
        </p:nvSpPr>
        <p:spPr>
          <a:xfrm>
            <a:off x="2476600" y="159515"/>
            <a:ext cx="7920758" cy="400110"/>
          </a:xfrm>
          <a:prstGeom prst="rect">
            <a:avLst/>
          </a:prstGeom>
          <a:noFill/>
        </p:spPr>
        <p:txBody>
          <a:bodyPr wrap="none" rtlCol="0">
            <a:spAutoFit/>
          </a:bodyPr>
          <a:lstStyle/>
          <a:p>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 そら</a:t>
            </a:r>
            <a:r>
              <a:rPr kumimoji="1" lang="ja-JP" altLang="en-US" sz="2000" b="1" dirty="0" err="1">
                <a:solidFill>
                  <a:schemeClr val="bg1"/>
                </a:solidFill>
                <a:latin typeface="Tsukushi A Round Gothic Bold" panose="02020400000000000000" pitchFamily="18" charset="-128"/>
                <a:ea typeface="Tsukushi A Round Gothic Bold" panose="02020400000000000000" pitchFamily="18" charset="-128"/>
              </a:rPr>
              <a:t>の</a:t>
            </a:r>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カケラ</a:t>
            </a:r>
            <a:r>
              <a:rPr lang="en-US" altLang="ja-JP"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000" b="1" kern="100" dirty="0">
                <a:solidFill>
                  <a:schemeClr val="bg1"/>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はなぜ集客に有効なのか？</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9" name="テキスト ボックス 8">
            <a:extLst>
              <a:ext uri="{FF2B5EF4-FFF2-40B4-BE49-F238E27FC236}">
                <a16:creationId xmlns:a16="http://schemas.microsoft.com/office/drawing/2014/main" id="{20E94446-0146-CEA8-696E-C5CE6BEE2E0C}"/>
              </a:ext>
            </a:extLst>
          </p:cNvPr>
          <p:cNvSpPr txBox="1"/>
          <p:nvPr/>
        </p:nvSpPr>
        <p:spPr>
          <a:xfrm>
            <a:off x="2061475" y="1178062"/>
            <a:ext cx="8171824" cy="896207"/>
          </a:xfrm>
          <a:prstGeom prst="rect">
            <a:avLst/>
          </a:prstGeom>
          <a:noFill/>
        </p:spPr>
        <p:txBody>
          <a:bodyPr wrap="square">
            <a:spAutoFit/>
          </a:bodyPr>
          <a:lstStyle/>
          <a:p>
            <a:pPr algn="ctr">
              <a:lnSpc>
                <a:spcPts val="3180"/>
              </a:lnSpc>
            </a:pPr>
            <a:r>
              <a:rPr lang="ja-JP" altLang="en-US"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なぜ、</a:t>
            </a:r>
            <a:r>
              <a:rPr lang="ja-JP" altLang="ja-JP"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声のエンディングノート</a:t>
            </a:r>
            <a:r>
              <a:rPr lang="en-US" altLang="ja-JP"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a:t>
            </a:r>
            <a:r>
              <a:rPr lang="ja-JP" altLang="ja-JP"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そらのカケラ</a:t>
            </a:r>
            <a:r>
              <a:rPr lang="en-US" altLang="ja-JP"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400" b="1" kern="100" dirty="0">
                <a:latin typeface="Tsukushi A Round Gothic Bold" panose="02020400000000000000" pitchFamily="18" charset="-128"/>
                <a:ea typeface="Tsukushi A Round Gothic Bold" panose="02020400000000000000" pitchFamily="18" charset="-128"/>
                <a:cs typeface="Times New Roman" panose="02020603050405020304" pitchFamily="18" charset="0"/>
              </a:rPr>
              <a:t>は</a:t>
            </a:r>
            <a:br>
              <a:rPr lang="en-US" altLang="ja-JP"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br>
            <a:r>
              <a:rPr lang="ja-JP" altLang="en-US" sz="24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相続</a:t>
            </a:r>
            <a:r>
              <a:rPr lang="ja-JP" altLang="en-US" sz="24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新規</a:t>
            </a:r>
            <a:r>
              <a:rPr lang="ja-JP" altLang="ja-JP" sz="2400" b="1" kern="100" dirty="0">
                <a:solidFill>
                  <a:schemeClr val="tx1">
                    <a:lumMod val="75000"/>
                    <a:lumOff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集客に有効なのか？</a:t>
            </a:r>
          </a:p>
        </p:txBody>
      </p:sp>
      <p:sp>
        <p:nvSpPr>
          <p:cNvPr id="10" name="テキスト ボックス 9">
            <a:extLst>
              <a:ext uri="{FF2B5EF4-FFF2-40B4-BE49-F238E27FC236}">
                <a16:creationId xmlns:a16="http://schemas.microsoft.com/office/drawing/2014/main" id="{D9FE85EC-C1B3-2F56-BEDE-687E51C06608}"/>
              </a:ext>
            </a:extLst>
          </p:cNvPr>
          <p:cNvSpPr txBox="1"/>
          <p:nvPr/>
        </p:nvSpPr>
        <p:spPr>
          <a:xfrm>
            <a:off x="4116303" y="2442978"/>
            <a:ext cx="3775393" cy="400110"/>
          </a:xfrm>
          <a:prstGeom prst="rect">
            <a:avLst/>
          </a:prstGeom>
          <a:noFill/>
        </p:spPr>
        <p:txBody>
          <a:bodyPr wrap="none" rtlCol="0">
            <a:spAutoFit/>
          </a:bodyPr>
          <a:lstStyle/>
          <a:p>
            <a:r>
              <a:rPr lang="ja-JP" altLang="en-US" sz="2000" b="1" dirty="0">
                <a:solidFill>
                  <a:schemeClr val="bg1"/>
                </a:solidFill>
                <a:latin typeface="Tsukushi A Round Gothic Bold" panose="02020400000000000000" pitchFamily="18" charset="-128"/>
                <a:ea typeface="Tsukushi A Round Gothic Bold" panose="02020400000000000000" pitchFamily="18" charset="-128"/>
              </a:rPr>
              <a:t>販売代理店様の対象例イメージ</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13" name="テキスト ボックス 12">
            <a:extLst>
              <a:ext uri="{FF2B5EF4-FFF2-40B4-BE49-F238E27FC236}">
                <a16:creationId xmlns:a16="http://schemas.microsoft.com/office/drawing/2014/main" id="{344A1A2C-C6F6-BAEB-503F-A387D767D806}"/>
              </a:ext>
            </a:extLst>
          </p:cNvPr>
          <p:cNvSpPr txBox="1"/>
          <p:nvPr/>
        </p:nvSpPr>
        <p:spPr>
          <a:xfrm>
            <a:off x="1826208" y="2197172"/>
            <a:ext cx="9573312" cy="4524315"/>
          </a:xfrm>
          <a:prstGeom prst="rect">
            <a:avLst/>
          </a:prstGeom>
          <a:noFill/>
        </p:spPr>
        <p:txBody>
          <a:bodyPr wrap="square">
            <a:spAutoFit/>
          </a:bodyPr>
          <a:lstStyle/>
          <a:p>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◇多様な接点の提供</a:t>
            </a:r>
            <a:endPar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声のエンディングノートそらのカケラ</a:t>
            </a:r>
            <a:r>
              <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の導入により、</a:t>
            </a:r>
            <a:r>
              <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SNS</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やメールマガジン、ウェビナーなど多様な広報接点ができ、その接点を活用し、新規顧客との関係を築くことができます。つまり従来の顧客層以外の新しいターゲット市場にもアプローチし、顧客基盤を広げることができます。</a:t>
            </a:r>
            <a:br>
              <a:rPr lang="en-US" altLang="ja-JP"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br>
            <a:endPar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r>
              <a:rPr lang="ja-JP" altLang="en-US"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顧客体験の向上</a:t>
            </a:r>
            <a:endPar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音声メッセージを通じた感動的な情緒的な顧客体験を提供できる士業・企業として、技術とはまた別の信頼が生まれ、そのことにより顧客との深いつながりを構築することができます。</a:t>
            </a:r>
            <a:endPar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endParaRPr lang="en-US" altLang="ja-JP"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◇膨大な人数の高齢者層へのアプローチ</a:t>
            </a:r>
            <a:br>
              <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b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総人口が減少する中で、高齢者人口は</a:t>
            </a:r>
            <a:r>
              <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3627</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万人と過去最多。総人口に占める割合は</a:t>
            </a:r>
            <a:r>
              <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29.1</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％と過去最高です。ターゲットの高齢者自身の意図に関わらず、発生する可能性が高い出来事、それは死</a:t>
            </a:r>
            <a:r>
              <a:rPr lang="ja-JP" altLang="en-US"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相続です</a:t>
            </a:r>
            <a:r>
              <a:rPr lang="ja-JP" altLang="en-US"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。この膨大なマーケット</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に対し今までになかったアプローチを広範囲に行えることは大変な付加価値であり、、他社との差別化が図れます。</a:t>
            </a:r>
            <a:endPar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a:p>
            <a:endPar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endParaRPr>
          </a:p>
        </p:txBody>
      </p:sp>
      <p:pic>
        <p:nvPicPr>
          <p:cNvPr id="30" name="グラフィックス 29" descr="バッジ: チェックマーク 1 単色塗りつぶし">
            <a:extLst>
              <a:ext uri="{FF2B5EF4-FFF2-40B4-BE49-F238E27FC236}">
                <a16:creationId xmlns:a16="http://schemas.microsoft.com/office/drawing/2014/main" id="{D347CB55-EC34-483B-734F-17E39C2459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1475" y="1300965"/>
            <a:ext cx="401009" cy="401009"/>
          </a:xfrm>
          <a:prstGeom prst="rect">
            <a:avLst/>
          </a:prstGeom>
        </p:spPr>
      </p:pic>
    </p:spTree>
    <p:extLst>
      <p:ext uri="{BB962C8B-B14F-4D97-AF65-F5344CB8AC3E}">
        <p14:creationId xmlns:p14="http://schemas.microsoft.com/office/powerpoint/2010/main" val="308875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正方形/長方形 3092">
            <a:extLst>
              <a:ext uri="{FF2B5EF4-FFF2-40B4-BE49-F238E27FC236}">
                <a16:creationId xmlns:a16="http://schemas.microsoft.com/office/drawing/2014/main" id="{82E9C8EB-5D77-6A31-5FD0-303F6A596396}"/>
              </a:ext>
            </a:extLst>
          </p:cNvPr>
          <p:cNvSpPr/>
          <p:nvPr/>
        </p:nvSpPr>
        <p:spPr>
          <a:xfrm>
            <a:off x="1202593" y="3882558"/>
            <a:ext cx="9677117" cy="988792"/>
          </a:xfrm>
          <a:prstGeom prst="rect">
            <a:avLst/>
          </a:prstGeom>
          <a:solidFill>
            <a:schemeClr val="bg1"/>
          </a:solidFill>
          <a:ln>
            <a:noFill/>
          </a:ln>
          <a:effectLst>
            <a:outerShdw blurRad="1270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a:extLst>
              <a:ext uri="{FF2B5EF4-FFF2-40B4-BE49-F238E27FC236}">
                <a16:creationId xmlns:a16="http://schemas.microsoft.com/office/drawing/2014/main" id="{6AD69624-8069-F5F1-C1F7-A9BFE1E47E91}"/>
              </a:ext>
            </a:extLst>
          </p:cNvPr>
          <p:cNvSpPr/>
          <p:nvPr/>
        </p:nvSpPr>
        <p:spPr>
          <a:xfrm>
            <a:off x="466725" y="5223306"/>
            <a:ext cx="11258550" cy="1227310"/>
          </a:xfrm>
          <a:prstGeom prst="roundRect">
            <a:avLst>
              <a:gd name="adj" fmla="val 4376"/>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0030A6BF-EC63-3061-5724-B5EECB37CF1B}"/>
              </a:ext>
            </a:extLst>
          </p:cNvPr>
          <p:cNvSpPr/>
          <p:nvPr/>
        </p:nvSpPr>
        <p:spPr>
          <a:xfrm>
            <a:off x="6217470" y="1111267"/>
            <a:ext cx="4522573" cy="2371764"/>
          </a:xfrm>
          <a:prstGeom prst="roundRect">
            <a:avLst>
              <a:gd name="adj" fmla="val 4376"/>
            </a:avLst>
          </a:prstGeom>
          <a:solidFill>
            <a:srgbClr val="ED542E">
              <a:alpha val="32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06F02F02-046A-7398-5040-6820CE637AA5}"/>
              </a:ext>
            </a:extLst>
          </p:cNvPr>
          <p:cNvSpPr/>
          <p:nvPr/>
        </p:nvSpPr>
        <p:spPr>
          <a:xfrm>
            <a:off x="1297983" y="1104423"/>
            <a:ext cx="4522573" cy="2371764"/>
          </a:xfrm>
          <a:prstGeom prst="roundRect">
            <a:avLst>
              <a:gd name="adj" fmla="val 4376"/>
            </a:avLst>
          </a:prstGeom>
          <a:solidFill>
            <a:srgbClr val="ED542E">
              <a:alpha val="32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0" y="-8734"/>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A7A4A70-7809-9D1D-FEDD-DC081F3351B4}"/>
              </a:ext>
            </a:extLst>
          </p:cNvPr>
          <p:cNvSpPr txBox="1"/>
          <p:nvPr/>
        </p:nvSpPr>
        <p:spPr>
          <a:xfrm>
            <a:off x="2604351" y="941049"/>
            <a:ext cx="5573400" cy="400110"/>
          </a:xfrm>
          <a:prstGeom prst="rect">
            <a:avLst/>
          </a:prstGeom>
          <a:noFill/>
        </p:spPr>
        <p:txBody>
          <a:bodyPr wrap="square">
            <a:spAutoFit/>
          </a:bodyPr>
          <a:lstStyle/>
          <a:p>
            <a:pPr algn="just"/>
            <a:r>
              <a:rPr lang="ja-JP" altLang="en-US" sz="2000" b="1" kern="100" dirty="0">
                <a:solidFill>
                  <a:srgbClr val="00B0F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それはオペレーターとの会話オプションです。</a:t>
            </a:r>
            <a:endParaRPr lang="ja-JP" altLang="ja-JP" sz="2000" b="1" kern="100" dirty="0">
              <a:solidFill>
                <a:srgbClr val="00B0F0"/>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B7F158F-D043-B38B-8195-96176D3C2E1C}"/>
              </a:ext>
            </a:extLst>
          </p:cNvPr>
          <p:cNvSpPr txBox="1"/>
          <p:nvPr/>
        </p:nvSpPr>
        <p:spPr>
          <a:xfrm>
            <a:off x="1363384" y="3946381"/>
            <a:ext cx="7810376" cy="880947"/>
          </a:xfrm>
          <a:prstGeom prst="rect">
            <a:avLst/>
          </a:prstGeom>
          <a:noFill/>
        </p:spPr>
        <p:txBody>
          <a:bodyPr wrap="square">
            <a:spAutoFit/>
          </a:bodyPr>
          <a:lstStyle/>
          <a:p>
            <a:pPr algn="just">
              <a:lnSpc>
                <a:spcPts val="2120"/>
              </a:lnSpc>
            </a:pPr>
            <a:r>
              <a:rPr lang="ja-JP" altLang="ja-JP" sz="1600" b="1" kern="100" dirty="0">
                <a:solidFill>
                  <a:schemeClr val="tx1">
                    <a:lumMod val="75000"/>
                    <a:lumOff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お電話録音だけでは、上手く録音できない・長続きしないなどを、</a:t>
            </a:r>
            <a:r>
              <a:rPr lang="ja-JP" altLang="ja-JP" sz="1600" b="1" kern="100" dirty="0">
                <a:solidFill>
                  <a:srgbClr val="F06744"/>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オペレーターが話相手となってフォロー</a:t>
            </a:r>
            <a:r>
              <a:rPr lang="ja-JP" altLang="ja-JP" sz="1600" b="1" kern="100" dirty="0">
                <a:solidFill>
                  <a:schemeClr val="tx1">
                    <a:lumMod val="75000"/>
                    <a:lumOff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し、オペレーターとの会話の中で</a:t>
            </a:r>
            <a:r>
              <a:rPr lang="ja-JP" altLang="en-US" sz="1600" b="1" kern="100"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ja-JP" sz="1600" b="1" kern="100" dirty="0">
                <a:solidFill>
                  <a:schemeClr val="tx1">
                    <a:lumMod val="75000"/>
                    <a:lumOff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エンディングノートを作り上げていくオプションです。</a:t>
            </a:r>
          </a:p>
        </p:txBody>
      </p:sp>
      <p:sp>
        <p:nvSpPr>
          <p:cNvPr id="6" name="テキスト ボックス 5">
            <a:extLst>
              <a:ext uri="{FF2B5EF4-FFF2-40B4-BE49-F238E27FC236}">
                <a16:creationId xmlns:a16="http://schemas.microsoft.com/office/drawing/2014/main" id="{92629710-4AE8-7F1B-E388-B1F5D75D2CDD}"/>
              </a:ext>
            </a:extLst>
          </p:cNvPr>
          <p:cNvSpPr txBox="1"/>
          <p:nvPr/>
        </p:nvSpPr>
        <p:spPr>
          <a:xfrm>
            <a:off x="1726145" y="1483332"/>
            <a:ext cx="3877985" cy="646331"/>
          </a:xfrm>
          <a:prstGeom prst="rect">
            <a:avLst/>
          </a:prstGeom>
          <a:noFill/>
        </p:spPr>
        <p:txBody>
          <a:bodyPr wrap="none" rtlCol="0">
            <a:spAutoFit/>
          </a:bodyPr>
          <a:lstStyle/>
          <a:p>
            <a:pPr algn="ctr"/>
            <a:r>
              <a:rPr kumimoji="1" lang="ja-JP" altLang="en-US" b="1" dirty="0">
                <a:solidFill>
                  <a:srgbClr val="274B66"/>
                </a:solidFill>
                <a:latin typeface="Tsukushi A Round Gothic Bold" panose="02020400000000000000" pitchFamily="18" charset="-128"/>
                <a:ea typeface="Tsukushi A Round Gothic Bold" panose="02020400000000000000" pitchFamily="18" charset="-128"/>
              </a:rPr>
              <a:t>電話に向かって話しているだけだと</a:t>
            </a:r>
            <a:endParaRPr kumimoji="1" lang="en-US" altLang="ja-JP" b="1" dirty="0">
              <a:solidFill>
                <a:srgbClr val="274B66"/>
              </a:solidFill>
              <a:latin typeface="Tsukushi A Round Gothic Bold" panose="02020400000000000000" pitchFamily="18" charset="-128"/>
              <a:ea typeface="Tsukushi A Round Gothic Bold" panose="02020400000000000000" pitchFamily="18" charset="-128"/>
            </a:endParaRPr>
          </a:p>
          <a:p>
            <a:pPr algn="ctr"/>
            <a:r>
              <a:rPr lang="ja-JP" altLang="en-US" b="1" dirty="0">
                <a:solidFill>
                  <a:srgbClr val="274B66"/>
                </a:solidFill>
                <a:latin typeface="Tsukushi A Round Gothic Bold" panose="02020400000000000000" pitchFamily="18" charset="-128"/>
                <a:ea typeface="Tsukushi A Round Gothic Bold" panose="02020400000000000000" pitchFamily="18" charset="-128"/>
              </a:rPr>
              <a:t>つまらない・・・</a:t>
            </a:r>
            <a:endParaRPr kumimoji="1" lang="ja-JP" altLang="en-US" b="1" dirty="0">
              <a:solidFill>
                <a:srgbClr val="274B66"/>
              </a:solidFill>
              <a:latin typeface="Tsukushi A Round Gothic Bold" panose="02020400000000000000" pitchFamily="18" charset="-128"/>
              <a:ea typeface="Tsukushi A Round Gothic Bold" panose="02020400000000000000" pitchFamily="18" charset="-128"/>
            </a:endParaRPr>
          </a:p>
        </p:txBody>
      </p:sp>
      <p:sp>
        <p:nvSpPr>
          <p:cNvPr id="7" name="テキスト ボックス 6">
            <a:extLst>
              <a:ext uri="{FF2B5EF4-FFF2-40B4-BE49-F238E27FC236}">
                <a16:creationId xmlns:a16="http://schemas.microsoft.com/office/drawing/2014/main" id="{A2C7C99C-9ECD-3749-5AC3-B958B590B568}"/>
              </a:ext>
            </a:extLst>
          </p:cNvPr>
          <p:cNvSpPr txBox="1"/>
          <p:nvPr/>
        </p:nvSpPr>
        <p:spPr>
          <a:xfrm>
            <a:off x="7157402" y="1513589"/>
            <a:ext cx="2861681" cy="646331"/>
          </a:xfrm>
          <a:prstGeom prst="rect">
            <a:avLst/>
          </a:prstGeom>
          <a:noFill/>
        </p:spPr>
        <p:txBody>
          <a:bodyPr wrap="none" rtlCol="0">
            <a:spAutoFit/>
          </a:bodyPr>
          <a:lstStyle/>
          <a:p>
            <a:pPr algn="ctr"/>
            <a:r>
              <a:rPr kumimoji="1" lang="en-US" altLang="ja-JP" b="1" dirty="0">
                <a:solidFill>
                  <a:srgbClr val="274B66"/>
                </a:solidFill>
                <a:latin typeface="Tsukushi A Round Gothic Bold" panose="02020400000000000000" pitchFamily="18" charset="-128"/>
                <a:ea typeface="Tsukushi A Round Gothic Bold" panose="02020400000000000000" pitchFamily="18" charset="-128"/>
              </a:rPr>
              <a:t>1</a:t>
            </a:r>
            <a:r>
              <a:rPr kumimoji="1" lang="ja-JP" altLang="en-US" b="1" dirty="0">
                <a:solidFill>
                  <a:srgbClr val="274B66"/>
                </a:solidFill>
                <a:latin typeface="Tsukushi A Round Gothic Bold" panose="02020400000000000000" pitchFamily="18" charset="-128"/>
                <a:ea typeface="Tsukushi A Round Gothic Bold" panose="02020400000000000000" pitchFamily="18" charset="-128"/>
              </a:rPr>
              <a:t>人だと何を話していいか</a:t>
            </a:r>
            <a:endParaRPr kumimoji="1" lang="en-US" altLang="ja-JP" b="1" dirty="0">
              <a:solidFill>
                <a:srgbClr val="274B66"/>
              </a:solidFill>
              <a:latin typeface="Tsukushi A Round Gothic Bold" panose="02020400000000000000" pitchFamily="18" charset="-128"/>
              <a:ea typeface="Tsukushi A Round Gothic Bold" panose="02020400000000000000" pitchFamily="18" charset="-128"/>
            </a:endParaRPr>
          </a:p>
          <a:p>
            <a:pPr algn="ctr"/>
            <a:r>
              <a:rPr kumimoji="1" lang="ja-JP" altLang="en-US" b="1" dirty="0">
                <a:solidFill>
                  <a:srgbClr val="274B66"/>
                </a:solidFill>
                <a:latin typeface="Tsukushi A Round Gothic Bold" panose="02020400000000000000" pitchFamily="18" charset="-128"/>
                <a:ea typeface="Tsukushi A Round Gothic Bold" panose="02020400000000000000" pitchFamily="18" charset="-128"/>
              </a:rPr>
              <a:t>分からない・・・</a:t>
            </a:r>
          </a:p>
        </p:txBody>
      </p:sp>
      <p:pic>
        <p:nvPicPr>
          <p:cNvPr id="12" name="図 11" descr="部屋, 時計 が含まれている画像&#10;&#10;自動的に生成された説明">
            <a:extLst>
              <a:ext uri="{FF2B5EF4-FFF2-40B4-BE49-F238E27FC236}">
                <a16:creationId xmlns:a16="http://schemas.microsoft.com/office/drawing/2014/main" id="{5B93E92F-1D94-26A8-7DE3-881617C684E0}"/>
              </a:ext>
            </a:extLst>
          </p:cNvPr>
          <p:cNvPicPr>
            <a:picLocks noChangeAspect="1"/>
          </p:cNvPicPr>
          <p:nvPr/>
        </p:nvPicPr>
        <p:blipFill rotWithShape="1">
          <a:blip r:embed="rId3"/>
          <a:srcRect l="45544" t="49500" r="5997" b="13113"/>
          <a:stretch/>
        </p:blipFill>
        <p:spPr>
          <a:xfrm>
            <a:off x="7560722" y="1934610"/>
            <a:ext cx="1998119" cy="1541577"/>
          </a:xfrm>
          <a:prstGeom prst="rect">
            <a:avLst/>
          </a:prstGeom>
        </p:spPr>
      </p:pic>
      <p:pic>
        <p:nvPicPr>
          <p:cNvPr id="22" name="図 21" descr="ウィンドウ が含まれている画像&#10;&#10;自動的に生成された説明">
            <a:extLst>
              <a:ext uri="{FF2B5EF4-FFF2-40B4-BE49-F238E27FC236}">
                <a16:creationId xmlns:a16="http://schemas.microsoft.com/office/drawing/2014/main" id="{AD2BE01C-3141-C9EB-B710-22F37A44A892}"/>
              </a:ext>
            </a:extLst>
          </p:cNvPr>
          <p:cNvPicPr>
            <a:picLocks noChangeAspect="1"/>
          </p:cNvPicPr>
          <p:nvPr/>
        </p:nvPicPr>
        <p:blipFill>
          <a:blip r:embed="rId4"/>
          <a:stretch>
            <a:fillRect/>
          </a:stretch>
        </p:blipFill>
        <p:spPr>
          <a:xfrm>
            <a:off x="2666079" y="2159537"/>
            <a:ext cx="1998119" cy="1498590"/>
          </a:xfrm>
          <a:prstGeom prst="rect">
            <a:avLst/>
          </a:prstGeom>
        </p:spPr>
      </p:pic>
      <p:pic>
        <p:nvPicPr>
          <p:cNvPr id="34" name="グラフィックス 33" descr="スピーカー フォン 単色塗りつぶし">
            <a:extLst>
              <a:ext uri="{FF2B5EF4-FFF2-40B4-BE49-F238E27FC236}">
                <a16:creationId xmlns:a16="http://schemas.microsoft.com/office/drawing/2014/main" id="{C8CE34B9-C27E-D29B-7BA3-657BCACF6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1301" y="1962060"/>
            <a:ext cx="614362" cy="614362"/>
          </a:xfrm>
          <a:prstGeom prst="rect">
            <a:avLst/>
          </a:prstGeom>
        </p:spPr>
      </p:pic>
      <p:pic>
        <p:nvPicPr>
          <p:cNvPr id="3076" name="Picture 4" descr="99,000点を超えるオペレーターのイラスト素材、ロイヤリティ ...">
            <a:extLst>
              <a:ext uri="{FF2B5EF4-FFF2-40B4-BE49-F238E27FC236}">
                <a16:creationId xmlns:a16="http://schemas.microsoft.com/office/drawing/2014/main" id="{793C936C-9299-A150-A1C1-4E75CDD078D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937" t="9615" r="13964" b="11893"/>
          <a:stretch/>
        </p:blipFill>
        <p:spPr bwMode="auto">
          <a:xfrm>
            <a:off x="9302064" y="3946735"/>
            <a:ext cx="1187511" cy="9018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三本線イラスト｜無料イラスト・フリー素材なら「イラストAC」">
            <a:extLst>
              <a:ext uri="{FF2B5EF4-FFF2-40B4-BE49-F238E27FC236}">
                <a16:creationId xmlns:a16="http://schemas.microsoft.com/office/drawing/2014/main" id="{D4AAFB74-9FCA-9760-BC72-2C24D8F833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96165" flipH="1">
            <a:off x="10369050" y="3988026"/>
            <a:ext cx="286533" cy="286533"/>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グループ化 61">
            <a:extLst>
              <a:ext uri="{FF2B5EF4-FFF2-40B4-BE49-F238E27FC236}">
                <a16:creationId xmlns:a16="http://schemas.microsoft.com/office/drawing/2014/main" id="{5E0C2AF4-073A-3AC9-5446-4C38B4EA9DA9}"/>
              </a:ext>
            </a:extLst>
          </p:cNvPr>
          <p:cNvGrpSpPr/>
          <p:nvPr/>
        </p:nvGrpSpPr>
        <p:grpSpPr>
          <a:xfrm rot="5400000">
            <a:off x="5913540" y="3526288"/>
            <a:ext cx="237494" cy="199631"/>
            <a:chOff x="116178" y="2939149"/>
            <a:chExt cx="234778" cy="271850"/>
          </a:xfrm>
        </p:grpSpPr>
        <p:sp>
          <p:nvSpPr>
            <p:cNvPr id="60" name="山形 59">
              <a:extLst>
                <a:ext uri="{FF2B5EF4-FFF2-40B4-BE49-F238E27FC236}">
                  <a16:creationId xmlns:a16="http://schemas.microsoft.com/office/drawing/2014/main" id="{16FCC699-3346-CBAF-B48B-DD0C91F0DEB6}"/>
                </a:ext>
              </a:extLst>
            </p:cNvPr>
            <p:cNvSpPr/>
            <p:nvPr/>
          </p:nvSpPr>
          <p:spPr>
            <a:xfrm>
              <a:off x="116178" y="2939149"/>
              <a:ext cx="123567" cy="27184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山形 60">
              <a:extLst>
                <a:ext uri="{FF2B5EF4-FFF2-40B4-BE49-F238E27FC236}">
                  <a16:creationId xmlns:a16="http://schemas.microsoft.com/office/drawing/2014/main" id="{E0595840-651C-A7DB-D713-089A51C85E62}"/>
                </a:ext>
              </a:extLst>
            </p:cNvPr>
            <p:cNvSpPr/>
            <p:nvPr/>
          </p:nvSpPr>
          <p:spPr>
            <a:xfrm>
              <a:off x="227389" y="2939150"/>
              <a:ext cx="123567" cy="271849"/>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3075" name="グラフィックス 3074" descr="コール センター 単色塗りつぶし">
            <a:extLst>
              <a:ext uri="{FF2B5EF4-FFF2-40B4-BE49-F238E27FC236}">
                <a16:creationId xmlns:a16="http://schemas.microsoft.com/office/drawing/2014/main" id="{26DCC539-9086-6632-BED3-DDE3338390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18616" y="816651"/>
            <a:ext cx="570164" cy="570164"/>
          </a:xfrm>
          <a:prstGeom prst="rect">
            <a:avLst/>
          </a:prstGeom>
        </p:spPr>
      </p:pic>
      <p:sp>
        <p:nvSpPr>
          <p:cNvPr id="3077" name="テキスト ボックス 3076">
            <a:extLst>
              <a:ext uri="{FF2B5EF4-FFF2-40B4-BE49-F238E27FC236}">
                <a16:creationId xmlns:a16="http://schemas.microsoft.com/office/drawing/2014/main" id="{E6C13AE0-4291-B0A1-4AAB-F981A0497B01}"/>
              </a:ext>
            </a:extLst>
          </p:cNvPr>
          <p:cNvSpPr txBox="1"/>
          <p:nvPr/>
        </p:nvSpPr>
        <p:spPr>
          <a:xfrm>
            <a:off x="2866170" y="5327436"/>
            <a:ext cx="2877711"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予約日時に予約センターへお電話</a:t>
            </a:r>
          </a:p>
        </p:txBody>
      </p:sp>
      <p:sp>
        <p:nvSpPr>
          <p:cNvPr id="3078" name="右矢印 3077">
            <a:extLst>
              <a:ext uri="{FF2B5EF4-FFF2-40B4-BE49-F238E27FC236}">
                <a16:creationId xmlns:a16="http://schemas.microsoft.com/office/drawing/2014/main" id="{F5C99134-FB01-269B-4918-5626E8262103}"/>
              </a:ext>
            </a:extLst>
          </p:cNvPr>
          <p:cNvSpPr/>
          <p:nvPr/>
        </p:nvSpPr>
        <p:spPr>
          <a:xfrm>
            <a:off x="5864672" y="5905791"/>
            <a:ext cx="304081" cy="169819"/>
          </a:xfrm>
          <a:prstGeom prst="rightArrow">
            <a:avLst/>
          </a:prstGeom>
          <a:solidFill>
            <a:srgbClr val="27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9" name="テキスト ボックス 3078">
            <a:extLst>
              <a:ext uri="{FF2B5EF4-FFF2-40B4-BE49-F238E27FC236}">
                <a16:creationId xmlns:a16="http://schemas.microsoft.com/office/drawing/2014/main" id="{18F591D5-16F9-008B-E3C1-43028045F17F}"/>
              </a:ext>
            </a:extLst>
          </p:cNvPr>
          <p:cNvSpPr txBox="1"/>
          <p:nvPr/>
        </p:nvSpPr>
        <p:spPr>
          <a:xfrm>
            <a:off x="6381420" y="5328774"/>
            <a:ext cx="3806579" cy="523220"/>
          </a:xfrm>
          <a:prstGeom prst="rect">
            <a:avLst/>
          </a:prstGeom>
          <a:noFill/>
        </p:spPr>
        <p:txBody>
          <a:bodyPr wrap="square" rtlCol="0">
            <a:spAutoFit/>
          </a:bodyPr>
          <a:lstStyle/>
          <a:p>
            <a:r>
              <a:rPr kumimoji="1" lang="ja-JP" altLang="en-US" sz="1400" b="1">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予約センターより会話オペレーターへお繋ぎします</a:t>
            </a:r>
          </a:p>
        </p:txBody>
      </p:sp>
      <p:pic>
        <p:nvPicPr>
          <p:cNvPr id="3080" name="Picture 4">
            <a:extLst>
              <a:ext uri="{FF2B5EF4-FFF2-40B4-BE49-F238E27FC236}">
                <a16:creationId xmlns:a16="http://schemas.microsoft.com/office/drawing/2014/main" id="{26D55CA5-277B-C691-4EA1-C4FF8F7D934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4778" t="25755" r="7428"/>
          <a:stretch/>
        </p:blipFill>
        <p:spPr bwMode="auto">
          <a:xfrm>
            <a:off x="3828552" y="5635213"/>
            <a:ext cx="633904" cy="886385"/>
          </a:xfrm>
          <a:prstGeom prst="rect">
            <a:avLst/>
          </a:prstGeom>
          <a:noFill/>
          <a:extLst>
            <a:ext uri="{909E8E84-426E-40DD-AFC4-6F175D3DCCD1}">
              <a14:hiddenFill xmlns:a14="http://schemas.microsoft.com/office/drawing/2010/main">
                <a:solidFill>
                  <a:srgbClr val="FFFFFF"/>
                </a:solidFill>
              </a14:hiddenFill>
            </a:ext>
          </a:extLst>
        </p:spPr>
      </p:pic>
      <p:sp>
        <p:nvSpPr>
          <p:cNvPr id="3088" name="角丸四角形 3087">
            <a:extLst>
              <a:ext uri="{FF2B5EF4-FFF2-40B4-BE49-F238E27FC236}">
                <a16:creationId xmlns:a16="http://schemas.microsoft.com/office/drawing/2014/main" id="{5E8178C0-8AC0-2EE4-9FD3-3FEE2B151038}"/>
              </a:ext>
            </a:extLst>
          </p:cNvPr>
          <p:cNvSpPr/>
          <p:nvPr/>
        </p:nvSpPr>
        <p:spPr>
          <a:xfrm rot="10800000">
            <a:off x="6745148" y="5002473"/>
            <a:ext cx="2245128" cy="261739"/>
          </a:xfrm>
          <a:prstGeom prst="roundRect">
            <a:avLst>
              <a:gd name="adj" fmla="val 50000"/>
            </a:avLst>
          </a:prstGeom>
          <a:solidFill>
            <a:srgbClr val="27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6" name="図 3085" descr="アイコン&#10;&#10;自動的に生成された説明">
            <a:extLst>
              <a:ext uri="{FF2B5EF4-FFF2-40B4-BE49-F238E27FC236}">
                <a16:creationId xmlns:a16="http://schemas.microsoft.com/office/drawing/2014/main" id="{6345A160-EC0B-F5BE-C957-04757F776C03}"/>
              </a:ext>
            </a:extLst>
          </p:cNvPr>
          <p:cNvPicPr>
            <a:picLocks noChangeAspect="1"/>
          </p:cNvPicPr>
          <p:nvPr/>
        </p:nvPicPr>
        <p:blipFill>
          <a:blip r:embed="rId12"/>
          <a:stretch>
            <a:fillRect/>
          </a:stretch>
        </p:blipFill>
        <p:spPr>
          <a:xfrm>
            <a:off x="7759030" y="5711397"/>
            <a:ext cx="629929" cy="712666"/>
          </a:xfrm>
          <a:prstGeom prst="rect">
            <a:avLst/>
          </a:prstGeom>
        </p:spPr>
      </p:pic>
      <p:sp>
        <p:nvSpPr>
          <p:cNvPr id="3087" name="テキスト ボックス 3086">
            <a:extLst>
              <a:ext uri="{FF2B5EF4-FFF2-40B4-BE49-F238E27FC236}">
                <a16:creationId xmlns:a16="http://schemas.microsoft.com/office/drawing/2014/main" id="{3BCCFDBA-EF3B-E49D-5B08-6C9840304111}"/>
              </a:ext>
            </a:extLst>
          </p:cNvPr>
          <p:cNvSpPr txBox="1"/>
          <p:nvPr/>
        </p:nvSpPr>
        <p:spPr>
          <a:xfrm>
            <a:off x="6877694" y="4976818"/>
            <a:ext cx="1980029" cy="307777"/>
          </a:xfrm>
          <a:prstGeom prst="rect">
            <a:avLst/>
          </a:prstGeom>
          <a:noFill/>
        </p:spPr>
        <p:txBody>
          <a:bodyPr wrap="none" rtlCol="0">
            <a:spAutoFit/>
          </a:bodyPr>
          <a:lstStyle/>
          <a:p>
            <a:r>
              <a:rPr kumimoji="1" lang="ja-JP" altLang="en-US" sz="1400" b="1">
                <a:solidFill>
                  <a:schemeClr val="bg1"/>
                </a:solidFill>
                <a:latin typeface="Tsukushi A Round Gothic Bold" panose="02020400000000000000" pitchFamily="18" charset="-128"/>
                <a:ea typeface="Tsukushi A Round Gothic Bold" panose="02020400000000000000" pitchFamily="18" charset="-128"/>
              </a:rPr>
              <a:t>ご予約が取れたお客様</a:t>
            </a:r>
          </a:p>
        </p:txBody>
      </p:sp>
      <p:sp>
        <p:nvSpPr>
          <p:cNvPr id="2" name="テキスト ボックス 1">
            <a:extLst>
              <a:ext uri="{FF2B5EF4-FFF2-40B4-BE49-F238E27FC236}">
                <a16:creationId xmlns:a16="http://schemas.microsoft.com/office/drawing/2014/main" id="{E1C0D503-E994-48EF-E6AC-967505696A1F}"/>
              </a:ext>
            </a:extLst>
          </p:cNvPr>
          <p:cNvSpPr txBox="1"/>
          <p:nvPr/>
        </p:nvSpPr>
        <p:spPr>
          <a:xfrm>
            <a:off x="2604351" y="291839"/>
            <a:ext cx="6840334" cy="400110"/>
          </a:xfrm>
          <a:prstGeom prst="rect">
            <a:avLst/>
          </a:prstGeom>
          <a:noFill/>
        </p:spPr>
        <p:txBody>
          <a:bodyPr wrap="none" rtlCol="0">
            <a:spAutoFit/>
          </a:bodyPr>
          <a:lstStyle/>
          <a:p>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 そら</a:t>
            </a:r>
            <a:r>
              <a:rPr kumimoji="1" lang="ja-JP" altLang="en-US" sz="2000" b="1" dirty="0" err="1">
                <a:solidFill>
                  <a:schemeClr val="bg1"/>
                </a:solidFill>
                <a:latin typeface="Tsukushi A Round Gothic Bold" panose="02020400000000000000" pitchFamily="18" charset="-128"/>
                <a:ea typeface="Tsukushi A Round Gothic Bold" panose="02020400000000000000" pitchFamily="18" charset="-128"/>
              </a:rPr>
              <a:t>の</a:t>
            </a:r>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カケラ</a:t>
            </a:r>
            <a:r>
              <a:rPr lang="en-US" altLang="ja-JP"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000" b="1" kern="100" dirty="0">
                <a:solidFill>
                  <a:schemeClr val="bg1"/>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のもう一つの特徴</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Tree>
    <p:extLst>
      <p:ext uri="{BB962C8B-B14F-4D97-AF65-F5344CB8AC3E}">
        <p14:creationId xmlns:p14="http://schemas.microsoft.com/office/powerpoint/2010/main" val="398001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a:extLst>
              <a:ext uri="{FF2B5EF4-FFF2-40B4-BE49-F238E27FC236}">
                <a16:creationId xmlns:a16="http://schemas.microsoft.com/office/drawing/2014/main" id="{EEB76DDE-3812-209D-9730-D29A163F8185}"/>
              </a:ext>
            </a:extLst>
          </p:cNvPr>
          <p:cNvSpPr/>
          <p:nvPr/>
        </p:nvSpPr>
        <p:spPr>
          <a:xfrm>
            <a:off x="1401445" y="3152173"/>
            <a:ext cx="4522573" cy="3317789"/>
          </a:xfrm>
          <a:prstGeom prst="roundRect">
            <a:avLst>
              <a:gd name="adj" fmla="val 4376"/>
            </a:avLst>
          </a:prstGeom>
          <a:solidFill>
            <a:srgbClr val="ED542E">
              <a:alpha val="32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AADDD9-C25F-C0DB-66CA-9D21092AE15F}"/>
              </a:ext>
            </a:extLst>
          </p:cNvPr>
          <p:cNvSpPr/>
          <p:nvPr/>
        </p:nvSpPr>
        <p:spPr>
          <a:xfrm>
            <a:off x="-1" y="-19885"/>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0E94446-0146-CEA8-696E-C5CE6BEE2E0C}"/>
              </a:ext>
            </a:extLst>
          </p:cNvPr>
          <p:cNvSpPr txBox="1"/>
          <p:nvPr/>
        </p:nvSpPr>
        <p:spPr>
          <a:xfrm>
            <a:off x="2293576" y="1133918"/>
            <a:ext cx="8171824" cy="881908"/>
          </a:xfrm>
          <a:prstGeom prst="rect">
            <a:avLst/>
          </a:prstGeom>
          <a:noFill/>
        </p:spPr>
        <p:txBody>
          <a:bodyPr wrap="square">
            <a:spAutoFit/>
          </a:bodyPr>
          <a:lstStyle/>
          <a:p>
            <a:pPr algn="ctr">
              <a:lnSpc>
                <a:spcPts val="3180"/>
              </a:lnSpc>
            </a:pPr>
            <a:r>
              <a:rPr lang="ja-JP" altLang="en-US" sz="20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オペレーターがお客様と世間話をするというサービスで</a:t>
            </a:r>
            <a:endParaRPr lang="en-US" altLang="ja-JP" sz="2000" b="1" kern="100" dirty="0">
              <a:solidFill>
                <a:srgbClr val="35C2D5"/>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a:p>
            <a:pPr algn="ctr">
              <a:lnSpc>
                <a:spcPts val="3180"/>
              </a:lnSpc>
            </a:pPr>
            <a:r>
              <a:rPr lang="ja-JP" altLang="en-US" sz="2000"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お客様の終活に関わる様々なお話を伺うことができます。</a:t>
            </a:r>
            <a:endParaRPr lang="en-US" altLang="ja-JP" sz="2000"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9FE85EC-C1B3-2F56-BEDE-687E51C06608}"/>
              </a:ext>
            </a:extLst>
          </p:cNvPr>
          <p:cNvSpPr txBox="1"/>
          <p:nvPr/>
        </p:nvSpPr>
        <p:spPr>
          <a:xfrm>
            <a:off x="4116303" y="2442978"/>
            <a:ext cx="3775393" cy="400110"/>
          </a:xfrm>
          <a:prstGeom prst="rect">
            <a:avLst/>
          </a:prstGeom>
          <a:noFill/>
        </p:spPr>
        <p:txBody>
          <a:bodyPr wrap="none" rtlCol="0">
            <a:spAutoFit/>
          </a:bodyPr>
          <a:lstStyle/>
          <a:p>
            <a:r>
              <a:rPr lang="ja-JP" altLang="en-US" sz="2000" b="1" dirty="0">
                <a:solidFill>
                  <a:schemeClr val="bg1"/>
                </a:solidFill>
                <a:latin typeface="Tsukushi A Round Gothic Bold" panose="02020400000000000000" pitchFamily="18" charset="-128"/>
                <a:ea typeface="Tsukushi A Round Gothic Bold" panose="02020400000000000000" pitchFamily="18" charset="-128"/>
              </a:rPr>
              <a:t>販売代理店様の対象例イメージ</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pic>
        <p:nvPicPr>
          <p:cNvPr id="30" name="グラフィックス 29" descr="バッジ: チェックマーク 1 単色塗りつぶし">
            <a:extLst>
              <a:ext uri="{FF2B5EF4-FFF2-40B4-BE49-F238E27FC236}">
                <a16:creationId xmlns:a16="http://schemas.microsoft.com/office/drawing/2014/main" id="{D347CB55-EC34-483B-734F-17E39C245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1475" y="1300965"/>
            <a:ext cx="401009" cy="401009"/>
          </a:xfrm>
          <a:prstGeom prst="rect">
            <a:avLst/>
          </a:prstGeom>
        </p:spPr>
      </p:pic>
      <p:sp>
        <p:nvSpPr>
          <p:cNvPr id="2" name="テキスト ボックス 1">
            <a:extLst>
              <a:ext uri="{FF2B5EF4-FFF2-40B4-BE49-F238E27FC236}">
                <a16:creationId xmlns:a16="http://schemas.microsoft.com/office/drawing/2014/main" id="{2C214268-06A2-FA7C-5452-25C0DD758B29}"/>
              </a:ext>
            </a:extLst>
          </p:cNvPr>
          <p:cNvSpPr txBox="1"/>
          <p:nvPr/>
        </p:nvSpPr>
        <p:spPr>
          <a:xfrm>
            <a:off x="3912260" y="195786"/>
            <a:ext cx="4023516" cy="400110"/>
          </a:xfrm>
          <a:prstGeom prst="rect">
            <a:avLst/>
          </a:prstGeom>
          <a:noFill/>
        </p:spPr>
        <p:txBody>
          <a:bodyPr wrap="square">
            <a:spAutoFit/>
          </a:bodyPr>
          <a:lstStyle/>
          <a:p>
            <a:pPr algn="just"/>
            <a:r>
              <a:rPr lang="ja-JP" altLang="en-US"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オペレーター会話オプションとは</a:t>
            </a:r>
            <a:endParaRPr lang="ja-JP" altLang="ja-JP"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1FAF4B0E-F90C-8641-E948-F6484C54A136}"/>
              </a:ext>
            </a:extLst>
          </p:cNvPr>
          <p:cNvPicPr>
            <a:picLocks noChangeAspect="1"/>
          </p:cNvPicPr>
          <p:nvPr/>
        </p:nvPicPr>
        <p:blipFill>
          <a:blip r:embed="rId5"/>
          <a:stretch>
            <a:fillRect/>
          </a:stretch>
        </p:blipFill>
        <p:spPr>
          <a:xfrm>
            <a:off x="5812511" y="3142463"/>
            <a:ext cx="566977" cy="573074"/>
          </a:xfrm>
          <a:prstGeom prst="rect">
            <a:avLst/>
          </a:prstGeom>
        </p:spPr>
      </p:pic>
      <p:pic>
        <p:nvPicPr>
          <p:cNvPr id="5" name="グラフィックス 4" descr="コール センター 単色塗りつぶし">
            <a:extLst>
              <a:ext uri="{FF2B5EF4-FFF2-40B4-BE49-F238E27FC236}">
                <a16:creationId xmlns:a16="http://schemas.microsoft.com/office/drawing/2014/main" id="{2ACAB232-E49E-9538-5918-6BFFF0F213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791" y="153583"/>
            <a:ext cx="570164" cy="570164"/>
          </a:xfrm>
          <a:prstGeom prst="rect">
            <a:avLst/>
          </a:prstGeom>
        </p:spPr>
      </p:pic>
      <p:pic>
        <p:nvPicPr>
          <p:cNvPr id="8" name="オンライン メディア 7" title="オペレーター説明用">
            <a:hlinkClick r:id="" action="ppaction://media"/>
            <a:extLst>
              <a:ext uri="{FF2B5EF4-FFF2-40B4-BE49-F238E27FC236}">
                <a16:creationId xmlns:a16="http://schemas.microsoft.com/office/drawing/2014/main" id="{E60DF5E8-F17B-A276-5582-69CC81960D3F}"/>
              </a:ext>
            </a:extLst>
          </p:cNvPr>
          <p:cNvPicPr>
            <a:picLocks noRot="1" noChangeAspect="1"/>
          </p:cNvPicPr>
          <p:nvPr>
            <a:videoFile r:link="rId1"/>
          </p:nvPr>
        </p:nvPicPr>
        <p:blipFill>
          <a:blip r:embed="rId8"/>
          <a:stretch>
            <a:fillRect/>
          </a:stretch>
        </p:blipFill>
        <p:spPr>
          <a:xfrm>
            <a:off x="2856541" y="2365834"/>
            <a:ext cx="6478916" cy="3660596"/>
          </a:xfrm>
          <a:prstGeom prst="rect">
            <a:avLst/>
          </a:prstGeom>
        </p:spPr>
      </p:pic>
      <p:sp>
        <p:nvSpPr>
          <p:cNvPr id="15" name="テキスト ボックス 14">
            <a:extLst>
              <a:ext uri="{FF2B5EF4-FFF2-40B4-BE49-F238E27FC236}">
                <a16:creationId xmlns:a16="http://schemas.microsoft.com/office/drawing/2014/main" id="{E628D82A-1123-B230-A143-DA42B977B958}"/>
              </a:ext>
            </a:extLst>
          </p:cNvPr>
          <p:cNvSpPr txBox="1"/>
          <p:nvPr/>
        </p:nvSpPr>
        <p:spPr>
          <a:xfrm>
            <a:off x="2695403" y="6139514"/>
            <a:ext cx="6912700" cy="464423"/>
          </a:xfrm>
          <a:prstGeom prst="rect">
            <a:avLst/>
          </a:prstGeom>
          <a:noFill/>
        </p:spPr>
        <p:txBody>
          <a:bodyPr wrap="square">
            <a:spAutoFit/>
          </a:bodyPr>
          <a:lstStyle/>
          <a:p>
            <a:pPr algn="ctr">
              <a:lnSpc>
                <a:spcPts val="3180"/>
              </a:lnSpc>
            </a:pPr>
            <a:r>
              <a:rPr lang="ja-JP" altLang="en-US" sz="1800" b="1" kern="100" dirty="0">
                <a:solidFill>
                  <a:schemeClr val="bg2">
                    <a:lumMod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そしてこのオペレーターは御社専属で抱えることが</a:t>
            </a:r>
            <a:r>
              <a:rPr lang="ja-JP" altLang="en-US"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可能です。</a:t>
            </a:r>
            <a:endParaRPr lang="ja-JP" altLang="ja-JP" sz="1800" b="1" kern="100" dirty="0">
              <a:solidFill>
                <a:schemeClr val="bg2">
                  <a:lumMod val="25000"/>
                </a:schemeClr>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857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ADDD9-C25F-C0DB-66CA-9D21092AE15F}"/>
              </a:ext>
            </a:extLst>
          </p:cNvPr>
          <p:cNvSpPr/>
          <p:nvPr/>
        </p:nvSpPr>
        <p:spPr>
          <a:xfrm>
            <a:off x="-1" y="-19885"/>
            <a:ext cx="12192000" cy="877330"/>
          </a:xfrm>
          <a:prstGeom prst="rect">
            <a:avLst/>
          </a:prstGeom>
          <a:solidFill>
            <a:srgbClr val="ED542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9FE85EC-C1B3-2F56-BEDE-687E51C06608}"/>
              </a:ext>
            </a:extLst>
          </p:cNvPr>
          <p:cNvSpPr txBox="1"/>
          <p:nvPr/>
        </p:nvSpPr>
        <p:spPr>
          <a:xfrm>
            <a:off x="4116303" y="2557894"/>
            <a:ext cx="3775393" cy="400110"/>
          </a:xfrm>
          <a:prstGeom prst="rect">
            <a:avLst/>
          </a:prstGeom>
          <a:noFill/>
        </p:spPr>
        <p:txBody>
          <a:bodyPr wrap="none" rtlCol="0">
            <a:spAutoFit/>
          </a:bodyPr>
          <a:lstStyle/>
          <a:p>
            <a:r>
              <a:rPr lang="ja-JP" altLang="en-US" sz="2000" b="1" dirty="0">
                <a:solidFill>
                  <a:schemeClr val="bg1"/>
                </a:solidFill>
                <a:latin typeface="Tsukushi A Round Gothic Bold" panose="02020400000000000000" pitchFamily="18" charset="-128"/>
                <a:ea typeface="Tsukushi A Round Gothic Bold" panose="02020400000000000000" pitchFamily="18" charset="-128"/>
              </a:rPr>
              <a:t>販売代理店様の対象例イメージ</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pic>
        <p:nvPicPr>
          <p:cNvPr id="30" name="グラフィックス 29" descr="バッジ: チェックマーク 1 単色塗りつぶし">
            <a:extLst>
              <a:ext uri="{FF2B5EF4-FFF2-40B4-BE49-F238E27FC236}">
                <a16:creationId xmlns:a16="http://schemas.microsoft.com/office/drawing/2014/main" id="{D347CB55-EC34-483B-734F-17E39C2459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1475" y="1300965"/>
            <a:ext cx="401009" cy="401009"/>
          </a:xfrm>
          <a:prstGeom prst="rect">
            <a:avLst/>
          </a:prstGeom>
        </p:spPr>
      </p:pic>
      <p:pic>
        <p:nvPicPr>
          <p:cNvPr id="3" name="図 2">
            <a:extLst>
              <a:ext uri="{FF2B5EF4-FFF2-40B4-BE49-F238E27FC236}">
                <a16:creationId xmlns:a16="http://schemas.microsoft.com/office/drawing/2014/main" id="{1FAF4B0E-F90C-8641-E948-F6484C54A136}"/>
              </a:ext>
            </a:extLst>
          </p:cNvPr>
          <p:cNvPicPr>
            <a:picLocks noChangeAspect="1"/>
          </p:cNvPicPr>
          <p:nvPr/>
        </p:nvPicPr>
        <p:blipFill>
          <a:blip r:embed="rId4"/>
          <a:stretch>
            <a:fillRect/>
          </a:stretch>
        </p:blipFill>
        <p:spPr>
          <a:xfrm>
            <a:off x="5812511" y="3142463"/>
            <a:ext cx="566977" cy="573074"/>
          </a:xfrm>
          <a:prstGeom prst="rect">
            <a:avLst/>
          </a:prstGeom>
        </p:spPr>
      </p:pic>
      <p:sp>
        <p:nvSpPr>
          <p:cNvPr id="6" name="テキスト ボックス 5">
            <a:extLst>
              <a:ext uri="{FF2B5EF4-FFF2-40B4-BE49-F238E27FC236}">
                <a16:creationId xmlns:a16="http://schemas.microsoft.com/office/drawing/2014/main" id="{96CD6E75-9289-377B-7086-17633412ACF9}"/>
              </a:ext>
            </a:extLst>
          </p:cNvPr>
          <p:cNvSpPr txBox="1"/>
          <p:nvPr/>
        </p:nvSpPr>
        <p:spPr>
          <a:xfrm>
            <a:off x="1622659" y="313395"/>
            <a:ext cx="8946680" cy="400110"/>
          </a:xfrm>
          <a:prstGeom prst="rect">
            <a:avLst/>
          </a:prstGeom>
          <a:noFill/>
        </p:spPr>
        <p:txBody>
          <a:bodyPr wrap="none" rtlCol="0">
            <a:spAutoFit/>
          </a:bodyPr>
          <a:lstStyle/>
          <a:p>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声のエンディングノート そら</a:t>
            </a:r>
            <a:r>
              <a:rPr kumimoji="1" lang="ja-JP" altLang="en-US" sz="2000" b="1" dirty="0" err="1">
                <a:solidFill>
                  <a:schemeClr val="bg1"/>
                </a:solidFill>
                <a:latin typeface="Tsukushi A Round Gothic Bold" panose="02020400000000000000" pitchFamily="18" charset="-128"/>
                <a:ea typeface="Tsukushi A Round Gothic Bold" panose="02020400000000000000" pitchFamily="18" charset="-128"/>
              </a:rPr>
              <a:t>の</a:t>
            </a:r>
            <a:r>
              <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rPr>
              <a:t>カケラ</a:t>
            </a:r>
            <a:r>
              <a:rPr lang="en-US" altLang="ja-JP" sz="2000" b="1" kern="100" dirty="0">
                <a:solidFill>
                  <a:schemeClr val="bg1"/>
                </a:solidFill>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rPr>
              <a:t>®</a:t>
            </a:r>
            <a:r>
              <a:rPr lang="ja-JP" altLang="en-US" sz="2000" b="1" kern="100" dirty="0">
                <a:solidFill>
                  <a:schemeClr val="bg1"/>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 によってできるアプローチポイント</a:t>
            </a:r>
            <a:endParaRPr kumimoji="1" lang="ja-JP" altLang="en-US" sz="2000" b="1" dirty="0">
              <a:solidFill>
                <a:schemeClr val="bg1"/>
              </a:solidFill>
              <a:latin typeface="Tsukushi A Round Gothic Bold" panose="02020400000000000000" pitchFamily="18" charset="-128"/>
              <a:ea typeface="Tsukushi A Round Gothic Bold" panose="02020400000000000000" pitchFamily="18" charset="-128"/>
            </a:endParaRPr>
          </a:p>
        </p:txBody>
      </p:sp>
      <p:sp>
        <p:nvSpPr>
          <p:cNvPr id="13" name="テキスト ボックス 12">
            <a:extLst>
              <a:ext uri="{FF2B5EF4-FFF2-40B4-BE49-F238E27FC236}">
                <a16:creationId xmlns:a16="http://schemas.microsoft.com/office/drawing/2014/main" id="{5302DE78-E19B-A8C3-D092-BC753AC79A03}"/>
              </a:ext>
            </a:extLst>
          </p:cNvPr>
          <p:cNvSpPr txBox="1"/>
          <p:nvPr/>
        </p:nvSpPr>
        <p:spPr>
          <a:xfrm>
            <a:off x="2061474" y="2322998"/>
            <a:ext cx="9417268" cy="646331"/>
          </a:xfrm>
          <a:prstGeom prst="rect">
            <a:avLst/>
          </a:prstGeom>
          <a:noFill/>
        </p:spPr>
        <p:txBody>
          <a:bodyPr wrap="square">
            <a:spAutoFit/>
          </a:bodyPr>
          <a:lstStyle/>
          <a:p>
            <a:r>
              <a:rPr kumimoji="1" lang="en-US" altLang="ja-JP"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SNS</a:t>
            </a:r>
            <a:r>
              <a:rPr kumimoji="1" lang="ja-JP" altLang="en-US" sz="1800" b="1" dirty="0">
                <a:solidFill>
                  <a:schemeClr val="tx1">
                    <a:lumMod val="75000"/>
                    <a:lumOff val="25000"/>
                  </a:schemeClr>
                </a:solidFill>
                <a:latin typeface="Tsukushi A Round Gothic Bold" panose="02020400000000000000" pitchFamily="18" charset="-128"/>
                <a:ea typeface="Tsukushi A Round Gothic Bold" panose="02020400000000000000" pitchFamily="18" charset="-128"/>
              </a:rPr>
              <a:t>やメールマガジン、ウェビナーなど多様な広報接点を活用し、新規顧客との関係を築く。つまり従来の顧客層以外の新しいターゲット市場。</a:t>
            </a:r>
            <a:endParaRPr lang="ja-JP" altLang="en-US" dirty="0"/>
          </a:p>
        </p:txBody>
      </p:sp>
      <p:sp>
        <p:nvSpPr>
          <p:cNvPr id="14" name="テキスト ボックス 13">
            <a:extLst>
              <a:ext uri="{FF2B5EF4-FFF2-40B4-BE49-F238E27FC236}">
                <a16:creationId xmlns:a16="http://schemas.microsoft.com/office/drawing/2014/main" id="{A70EA82F-6AE6-DF33-3F08-FDEF365C8CF0}"/>
              </a:ext>
            </a:extLst>
          </p:cNvPr>
          <p:cNvSpPr txBox="1"/>
          <p:nvPr/>
        </p:nvSpPr>
        <p:spPr>
          <a:xfrm>
            <a:off x="2061474" y="1998827"/>
            <a:ext cx="5955477" cy="369332"/>
          </a:xfrm>
          <a:prstGeom prst="rect">
            <a:avLst/>
          </a:prstGeom>
          <a:noFill/>
        </p:spPr>
        <p:txBody>
          <a:bodyPr wrap="none" rtlCol="0">
            <a:spAutoFit/>
          </a:bodyPr>
          <a:lstStyle/>
          <a:p>
            <a:pPr algn="ctr"/>
            <a:r>
              <a:rPr kumimoji="1" lang="ja-JP" altLang="en-US" b="1" dirty="0">
                <a:solidFill>
                  <a:srgbClr val="274B66"/>
                </a:solidFill>
                <a:latin typeface="Tsukushi A Round Gothic Bold" panose="02020400000000000000" pitchFamily="18" charset="-128"/>
                <a:ea typeface="Tsukushi A Round Gothic Bold" panose="02020400000000000000" pitchFamily="18" charset="-128"/>
              </a:rPr>
              <a:t>新規の顧客の集客と来店頻度の低い顧客へのアプローチ</a:t>
            </a:r>
          </a:p>
        </p:txBody>
      </p:sp>
      <p:sp>
        <p:nvSpPr>
          <p:cNvPr id="17" name="テキスト ボックス 16">
            <a:extLst>
              <a:ext uri="{FF2B5EF4-FFF2-40B4-BE49-F238E27FC236}">
                <a16:creationId xmlns:a16="http://schemas.microsoft.com/office/drawing/2014/main" id="{B747B978-19D3-0F01-77B1-3F854BBB1481}"/>
              </a:ext>
            </a:extLst>
          </p:cNvPr>
          <p:cNvSpPr txBox="1"/>
          <p:nvPr/>
        </p:nvSpPr>
        <p:spPr>
          <a:xfrm>
            <a:off x="2061475" y="3333502"/>
            <a:ext cx="5955477" cy="369332"/>
          </a:xfrm>
          <a:prstGeom prst="rect">
            <a:avLst/>
          </a:prstGeom>
          <a:noFill/>
        </p:spPr>
        <p:txBody>
          <a:bodyPr wrap="none" rtlCol="0">
            <a:spAutoFit/>
          </a:bodyPr>
          <a:lstStyle/>
          <a:p>
            <a:pPr algn="ctr"/>
            <a:r>
              <a:rPr kumimoji="1" lang="ja-JP" altLang="en-US" b="1" dirty="0">
                <a:solidFill>
                  <a:srgbClr val="274B66"/>
                </a:solidFill>
                <a:latin typeface="Tsukushi A Round Gothic Bold" panose="02020400000000000000" pitchFamily="18" charset="-128"/>
                <a:ea typeface="Tsukushi A Round Gothic Bold" panose="02020400000000000000" pitchFamily="18" charset="-128"/>
              </a:rPr>
              <a:t>被相続人と被相続人を通じた相続人に対するアプローチ</a:t>
            </a:r>
          </a:p>
        </p:txBody>
      </p:sp>
      <p:sp>
        <p:nvSpPr>
          <p:cNvPr id="19" name="テキスト ボックス 18">
            <a:extLst>
              <a:ext uri="{FF2B5EF4-FFF2-40B4-BE49-F238E27FC236}">
                <a16:creationId xmlns:a16="http://schemas.microsoft.com/office/drawing/2014/main" id="{9DB7784F-3F6D-6846-F20C-FBEFDE5964E4}"/>
              </a:ext>
            </a:extLst>
          </p:cNvPr>
          <p:cNvSpPr txBox="1"/>
          <p:nvPr/>
        </p:nvSpPr>
        <p:spPr>
          <a:xfrm>
            <a:off x="2061475" y="5150825"/>
            <a:ext cx="8679525" cy="646331"/>
          </a:xfrm>
          <a:prstGeom prst="rect">
            <a:avLst/>
          </a:prstGeom>
          <a:noFill/>
        </p:spPr>
        <p:txBody>
          <a:bodyPr wrap="square">
            <a:spAutoFit/>
          </a:bodyPr>
          <a:lstStyle/>
          <a:p>
            <a:r>
              <a:rPr lang="ja-JP" altLang="en-US" sz="1800"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お客様の終活に関わる様々なお話を伺うことができるオペレーターとの会話を通じ、いち早くわかるお客様の隠れたニーズやウォンツ。</a:t>
            </a:r>
            <a:endParaRPr lang="ja-JP" altLang="en-US" dirty="0"/>
          </a:p>
        </p:txBody>
      </p:sp>
      <p:sp>
        <p:nvSpPr>
          <p:cNvPr id="20" name="テキスト ボックス 19">
            <a:extLst>
              <a:ext uri="{FF2B5EF4-FFF2-40B4-BE49-F238E27FC236}">
                <a16:creationId xmlns:a16="http://schemas.microsoft.com/office/drawing/2014/main" id="{A7E2A3BB-5CA4-8866-C03A-69EA8B283809}"/>
              </a:ext>
            </a:extLst>
          </p:cNvPr>
          <p:cNvSpPr txBox="1"/>
          <p:nvPr/>
        </p:nvSpPr>
        <p:spPr>
          <a:xfrm>
            <a:off x="2061474" y="4805668"/>
            <a:ext cx="8725466" cy="369332"/>
          </a:xfrm>
          <a:prstGeom prst="rect">
            <a:avLst/>
          </a:prstGeom>
          <a:noFill/>
        </p:spPr>
        <p:txBody>
          <a:bodyPr wrap="none" rtlCol="0">
            <a:spAutoFit/>
          </a:bodyPr>
          <a:lstStyle/>
          <a:p>
            <a:pPr algn="ctr"/>
            <a:r>
              <a:rPr kumimoji="1" lang="ja-JP" altLang="en-US" b="1" dirty="0">
                <a:solidFill>
                  <a:srgbClr val="274B66"/>
                </a:solidFill>
                <a:latin typeface="Tsukushi A Round Gothic Bold" panose="02020400000000000000" pitchFamily="18" charset="-128"/>
                <a:ea typeface="Tsukushi A Round Gothic Bold" panose="02020400000000000000" pitchFamily="18" charset="-128"/>
              </a:rPr>
              <a:t>専属のオペレーターとお客様との日常会話から得られる潜在ニーズへのアプローチ</a:t>
            </a:r>
          </a:p>
        </p:txBody>
      </p:sp>
      <p:sp>
        <p:nvSpPr>
          <p:cNvPr id="21" name="テキスト ボックス 20">
            <a:extLst>
              <a:ext uri="{FF2B5EF4-FFF2-40B4-BE49-F238E27FC236}">
                <a16:creationId xmlns:a16="http://schemas.microsoft.com/office/drawing/2014/main" id="{E66C5EFF-E2DD-730E-47E1-DD54E1998986}"/>
              </a:ext>
            </a:extLst>
          </p:cNvPr>
          <p:cNvSpPr txBox="1"/>
          <p:nvPr/>
        </p:nvSpPr>
        <p:spPr>
          <a:xfrm>
            <a:off x="2061475" y="3656666"/>
            <a:ext cx="8679525" cy="646331"/>
          </a:xfrm>
          <a:prstGeom prst="rect">
            <a:avLst/>
          </a:prstGeom>
          <a:noFill/>
        </p:spPr>
        <p:txBody>
          <a:bodyPr wrap="square">
            <a:spAutoFit/>
          </a:bodyPr>
          <a:lstStyle/>
          <a:p>
            <a:r>
              <a:rPr lang="ja-JP" altLang="en-US" sz="1800"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録音データの引き渡しをする情報により被相続人から得られる相続人の情報と、</a:t>
            </a:r>
            <a:endParaRPr lang="en-US" altLang="ja-JP" sz="1800"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a:p>
            <a:r>
              <a:rPr lang="ja-JP" altLang="en-US" sz="1800" b="1" kern="100" dirty="0">
                <a:solidFill>
                  <a:schemeClr val="bg2">
                    <a:lumMod val="25000"/>
                  </a:schemeClr>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録音データ引き渡し時での相続人との接点。</a:t>
            </a:r>
            <a:endParaRPr lang="ja-JP" altLang="en-US" dirty="0"/>
          </a:p>
        </p:txBody>
      </p:sp>
      <p:sp>
        <p:nvSpPr>
          <p:cNvPr id="22" name="テキスト ボックス 21">
            <a:extLst>
              <a:ext uri="{FF2B5EF4-FFF2-40B4-BE49-F238E27FC236}">
                <a16:creationId xmlns:a16="http://schemas.microsoft.com/office/drawing/2014/main" id="{10245266-0B52-E41F-363B-111E3BF4CD1B}"/>
              </a:ext>
            </a:extLst>
          </p:cNvPr>
          <p:cNvSpPr txBox="1"/>
          <p:nvPr/>
        </p:nvSpPr>
        <p:spPr>
          <a:xfrm>
            <a:off x="2604351" y="1344727"/>
            <a:ext cx="5573400" cy="400110"/>
          </a:xfrm>
          <a:prstGeom prst="rect">
            <a:avLst/>
          </a:prstGeom>
          <a:noFill/>
        </p:spPr>
        <p:txBody>
          <a:bodyPr wrap="square">
            <a:spAutoFit/>
          </a:bodyPr>
          <a:lstStyle/>
          <a:p>
            <a:pPr algn="just"/>
            <a:r>
              <a:rPr lang="ja-JP" altLang="en-US" sz="2000" b="1" kern="100" dirty="0">
                <a:solidFill>
                  <a:srgbClr val="00B0F0"/>
                </a:solidFill>
                <a:effectLst/>
                <a:latin typeface="M PLUS 2 ExtraBold" pitchFamily="2" charset="-128"/>
                <a:ea typeface="M PLUS 2 ExtraBold" pitchFamily="2" charset="-128"/>
                <a:cs typeface="Times New Roman" panose="02020603050405020304" pitchFamily="18" charset="0"/>
              </a:rPr>
              <a:t>弊社が想定する顧客へのアプローチポイント</a:t>
            </a:r>
            <a:endParaRPr lang="ja-JP" altLang="ja-JP" sz="2000" b="1" kern="100" dirty="0">
              <a:solidFill>
                <a:srgbClr val="00B0F0"/>
              </a:solidFill>
              <a:effectLst/>
              <a:latin typeface="M PLUS 2 ExtraBold" pitchFamily="2" charset="-128"/>
              <a:ea typeface="M PLUS 2 ExtraBold" pitchFamily="2"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976BAC0-38A8-CEFB-0EF4-6B582BF01B0B}"/>
              </a:ext>
            </a:extLst>
          </p:cNvPr>
          <p:cNvSpPr txBox="1"/>
          <p:nvPr/>
        </p:nvSpPr>
        <p:spPr>
          <a:xfrm>
            <a:off x="2333382" y="6022828"/>
            <a:ext cx="7525234" cy="510011"/>
          </a:xfrm>
          <a:prstGeom prst="rect">
            <a:avLst/>
          </a:prstGeom>
          <a:noFill/>
        </p:spPr>
        <p:txBody>
          <a:bodyPr wrap="square">
            <a:spAutoFit/>
          </a:bodyPr>
          <a:lstStyle/>
          <a:p>
            <a:pPr algn="ctr">
              <a:lnSpc>
                <a:spcPct val="150000"/>
              </a:lnSpc>
            </a:pPr>
            <a:r>
              <a:rPr lang="ja-JP" altLang="en-US" sz="2000" b="1" kern="100" dirty="0">
                <a:solidFill>
                  <a:srgbClr val="ED542E"/>
                </a:solidFill>
                <a:latin typeface="Tsukushi A Round Gothic Bold" panose="02020400000000000000" pitchFamily="18" charset="-128"/>
                <a:ea typeface="Tsukushi A Round Gothic Bold" panose="02020400000000000000" pitchFamily="18" charset="-128"/>
                <a:cs typeface="Times New Roman" panose="02020603050405020304" pitchFamily="18" charset="0"/>
              </a:rPr>
              <a:t>御社ならどのようなアプローチポイントが考えられますか？</a:t>
            </a:r>
            <a:endParaRPr lang="ja-JP" altLang="ja-JP" sz="2000" b="1" kern="100" dirty="0">
              <a:effectLst/>
              <a:latin typeface="Tsukushi A Round Gothic Bold" panose="02020400000000000000" pitchFamily="18" charset="-128"/>
              <a:ea typeface="Tsukushi A Round Gothic Bold"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266928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10446</TotalTime>
  <Words>1196</Words>
  <Application>Microsoft Office PowerPoint</Application>
  <PresentationFormat>ワイド画面</PresentationFormat>
  <Paragraphs>90</Paragraphs>
  <Slides>10</Slides>
  <Notes>1</Notes>
  <HiddenSlides>0</HiddenSlides>
  <MMClips>2</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M PLUS 1  Code Medium</vt:lpstr>
      <vt:lpstr>M PLUS 2 ExtraBold</vt:lpstr>
      <vt:lpstr>Microsoft JhengHei</vt:lpstr>
      <vt:lpstr>Tsukushi A Round Gothic Bold</vt:lpstr>
      <vt:lpstr>Tsukushi A Round Gothic Regular</vt:lpstr>
      <vt:lpstr>游ゴシック</vt:lpstr>
      <vt:lpstr>游ゴシック Light</vt:lpstr>
      <vt:lpstr>Arial</vt:lpstr>
      <vt:lpstr>Calibri</vt:lpstr>
      <vt:lpstr>Office テーマ</vt:lpstr>
      <vt:lpstr>Office Theme</vt:lpstr>
      <vt:lpstr>声のエンディングノート そらのカケラ® 相続集客ツールとしてご検討の企業様・士業様へのご案内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nanae.piyo@gmail.com</dc:creator>
  <cp:lastModifiedBy>アイアールシー 株式会社</cp:lastModifiedBy>
  <cp:revision>52</cp:revision>
  <dcterms:created xsi:type="dcterms:W3CDTF">2024-02-01T04:34:43Z</dcterms:created>
  <dcterms:modified xsi:type="dcterms:W3CDTF">2024-07-09T05:55:15Z</dcterms:modified>
</cp:coreProperties>
</file>